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handoutMasterIdLst>
    <p:handoutMasterId r:id="rId51"/>
  </p:handoutMasterIdLst>
  <p:sldIdLst>
    <p:sldId id="257" r:id="rId2"/>
    <p:sldId id="258" r:id="rId3"/>
    <p:sldId id="274" r:id="rId4"/>
    <p:sldId id="275" r:id="rId5"/>
    <p:sldId id="276" r:id="rId6"/>
    <p:sldId id="267" r:id="rId7"/>
    <p:sldId id="261" r:id="rId8"/>
    <p:sldId id="270" r:id="rId9"/>
    <p:sldId id="271" r:id="rId10"/>
    <p:sldId id="272" r:id="rId11"/>
    <p:sldId id="268" r:id="rId12"/>
    <p:sldId id="262" r:id="rId13"/>
    <p:sldId id="263" r:id="rId14"/>
    <p:sldId id="264" r:id="rId15"/>
    <p:sldId id="265" r:id="rId16"/>
    <p:sldId id="266" r:id="rId17"/>
    <p:sldId id="269" r:id="rId18"/>
    <p:sldId id="273" r:id="rId19"/>
    <p:sldId id="277" r:id="rId20"/>
    <p:sldId id="278" r:id="rId21"/>
    <p:sldId id="281" r:id="rId22"/>
    <p:sldId id="282" r:id="rId23"/>
    <p:sldId id="279" r:id="rId24"/>
    <p:sldId id="280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7" r:id="rId38"/>
    <p:sldId id="299" r:id="rId39"/>
    <p:sldId id="298" r:id="rId40"/>
    <p:sldId id="300" r:id="rId41"/>
    <p:sldId id="301" r:id="rId42"/>
    <p:sldId id="302" r:id="rId43"/>
    <p:sldId id="304" r:id="rId44"/>
    <p:sldId id="303" r:id="rId45"/>
    <p:sldId id="305" r:id="rId46"/>
    <p:sldId id="306" r:id="rId47"/>
    <p:sldId id="307" r:id="rId48"/>
    <p:sldId id="296" r:id="rId49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7296" userDrawn="1">
          <p15:clr>
            <a:srgbClr val="A4A3A4"/>
          </p15:clr>
        </p15:guide>
        <p15:guide id="4" orient="horz" pos="41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20" autoAdjust="0"/>
  </p:normalViewPr>
  <p:slideViewPr>
    <p:cSldViewPr snapToGrid="0">
      <p:cViewPr varScale="1">
        <p:scale>
          <a:sx n="82" d="100"/>
          <a:sy n="82" d="100"/>
        </p:scale>
        <p:origin x="62" y="110"/>
      </p:cViewPr>
      <p:guideLst>
        <p:guide orient="horz" pos="2160"/>
        <p:guide pos="3840"/>
        <p:guide pos="7296"/>
        <p:guide orient="horz" pos="412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0" d="100"/>
          <a:sy n="100" d="100"/>
        </p:scale>
        <p:origin x="355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7458154-F06F-4B92-9EA5-47B6187D652C}" type="datetime4">
              <a:rPr lang="ko-KR" altLang="en-US" smtClean="0">
                <a:latin typeface="맑은 고딕" panose="020B0503020000020004" pitchFamily="50" charset="-127"/>
              </a:rPr>
              <a:t>2022년 5월 1일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64E50CC-F33A-4EF4-9F12-93EC4A21A0CF}" type="slidenum">
              <a:rPr lang="en-US" altLang="ko-KR" smtClean="0">
                <a:latin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295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258C430E-8468-4F52-A66F-3CC625A80D37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32674CE4-FBD8-4481-AEFB-CA53E599A74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73268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674CE4-FBD8-4481-AEFB-CA53E599A745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7974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8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75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783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18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984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9273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6571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3217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25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131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>
                <a:ea typeface="맑은 고딕" panose="020B0503020000020004" pitchFamily="50" charset="-127"/>
              </a:rPr>
              <a:t>프레젠테이션을 통해 참가자가 얻는 혜택: 성인 학습자는 주제가 얼마나 중요한지 또는 왜 중요한지를 알면 주제에 더 관심을 가집니다.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" dirty="0">
                <a:ea typeface="맑은 고딕" panose="020B0503020000020004" pitchFamily="50" charset="-127"/>
              </a:rPr>
              <a:t>발표자의 주제에 대한 전문 지식 수준: 해당 분야에 대한 자격을 간단히 설명하거나 참가자가 발표자의 발표를 들어야 하는 이유를 설명합니다.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670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8678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4021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638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21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465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7962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35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63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9132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581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1895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381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99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05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489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3030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657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1924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9045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1573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527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3513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744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3749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92940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7482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8920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52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1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761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3226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ko-KR" altLang="en-US" b="1" dirty="0">
                <a:ea typeface="맑은 고딕" panose="020B0503020000020004" pitchFamily="50" charset="-127"/>
              </a:rPr>
              <a:t>목표 예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ko-KR" altLang="en-US" dirty="0">
                <a:ea typeface="맑은 고딕" panose="020B0503020000020004" pitchFamily="50" charset="-127"/>
              </a:rPr>
              <a:t>이 단원을 마치면 다음을 수행할 수 있습니다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서버에 파일을 저장합니다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다른 위치로 파일을 이동합니다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marL="171450" indent="-171450" rtl="0">
              <a:buFont typeface="Arial" panose="020B0604020202020204" pitchFamily="34" charset="0"/>
              <a:buChar char="•"/>
            </a:pPr>
            <a:r>
              <a:rPr lang="ko-KR" altLang="en-US" dirty="0">
                <a:ea typeface="맑은 고딕" panose="020B0503020000020004" pitchFamily="50" charset="-127"/>
              </a:rPr>
              <a:t>팀 웹 서버의 파일을 공유합니다</a:t>
            </a:r>
            <a:r>
              <a:rPr lang="en-US" altLang="ko-KR" dirty="0">
                <a:ea typeface="맑은 고딕" panose="020B0503020000020004" pitchFamily="50" charset="-127"/>
              </a:rPr>
              <a:t>.</a:t>
            </a:r>
          </a:p>
          <a:p>
            <a:pPr rtl="0"/>
            <a:endParaRPr lang="ko-KR" altLang="en-US" noProof="0" dirty="0"/>
          </a:p>
          <a:p>
            <a:pPr rtl="0"/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F2FD335-6D8E-486A-8F5F-DFC7325903F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696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 useBgFill="1">
        <p:nvSpPr>
          <p:cNvPr id="30" name="모서리가 둥근 직사각형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 useBgFill="1">
        <p:nvSpPr>
          <p:cNvPr id="31" name="모서리가 둥근 직사각형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609600" y="2389009"/>
            <a:ext cx="11277600" cy="1470025"/>
          </a:xfrm>
        </p:spPr>
        <p:txBody>
          <a:bodyPr rtlCol="0"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 rtlCol="0"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ko-KR" altLang="en-US" smtClean="0"/>
              <a:t>클릭하여 마스터 부제목 스타일 편집</a:t>
            </a:r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7265116" y="4205288"/>
            <a:ext cx="17272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9043832" y="4206240"/>
            <a:ext cx="1332000" cy="457200"/>
          </a:xfrm>
        </p:spPr>
        <p:txBody>
          <a:bodyPr rtlCol="0"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94694F25-D644-42F1-B3CC-9F453010BC16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 rtlCol="0"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1152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/>
            </a:lvl1pPr>
            <a:lvl5pPr>
              <a:defRPr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  <a:p>
            <a:pPr lvl="1" rtl="0" eaLnBrk="1" latinLnBrk="0" hangingPunct="1"/>
            <a:r>
              <a:rPr lang="ko-KR" altLang="en-US" smtClean="0"/>
              <a:t>둘째 수준</a:t>
            </a:r>
          </a:p>
          <a:p>
            <a:pPr lvl="2" rtl="0" eaLnBrk="1" latinLnBrk="0" hangingPunct="1"/>
            <a:r>
              <a:rPr lang="ko-KR" altLang="en-US" smtClean="0"/>
              <a:t>셋째 수준</a:t>
            </a:r>
          </a:p>
          <a:p>
            <a:pPr lvl="3" rtl="0" eaLnBrk="1" latinLnBrk="0" hangingPunct="1"/>
            <a:r>
              <a:rPr lang="ko-KR" altLang="en-US" smtClean="0"/>
              <a:t>넷째 수준</a:t>
            </a:r>
          </a:p>
          <a:p>
            <a:pPr lvl="4" rtl="0" eaLnBrk="1" latinLnBrk="0" hangingPunct="1"/>
            <a:r>
              <a:rPr lang="ko-KR" altLang="en-US" smtClean="0"/>
              <a:t>다섯째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FB6B5C9-4B18-4F34-8E3E-FAD2AE1D9784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844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1143000"/>
            <a:ext cx="2540000" cy="5448300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 hasCustomPrompt="1"/>
          </p:nvPr>
        </p:nvSpPr>
        <p:spPr>
          <a:xfrm>
            <a:off x="609600" y="1143000"/>
            <a:ext cx="8331200" cy="5448300"/>
          </a:xfrm>
        </p:spPr>
        <p:txBody>
          <a:bodyPr vert="eaVert" rtlCol="0"/>
          <a:lstStyle>
            <a:lvl5pPr>
              <a:defRPr/>
            </a:lvl5pPr>
          </a:lstStyle>
          <a:p>
            <a:pPr lvl="0" rtl="0" eaLnBrk="1" latinLnBrk="0" hangingPunct="1"/>
            <a:r>
              <a:rPr lang="ko-KR" altLang="en-US" dirty="0"/>
              <a:t>마스터 텍스트 스타일을 편집하려면 클릭하세요</a:t>
            </a:r>
            <a:r>
              <a:rPr lang="en-US" altLang="ko-KR" dirty="0"/>
              <a:t>.</a:t>
            </a:r>
          </a:p>
          <a:p>
            <a:pPr lvl="1" rtl="0" eaLnBrk="1" latinLnBrk="0" hangingPunct="1"/>
            <a:r>
              <a:rPr lang="ko-KR" altLang="en-US" dirty="0"/>
              <a:t>둘째 수준</a:t>
            </a:r>
          </a:p>
          <a:p>
            <a:pPr lvl="2" rtl="0" eaLnBrk="1" latinLnBrk="0" hangingPunct="1"/>
            <a:r>
              <a:rPr lang="ko-KR" altLang="en-US" dirty="0"/>
              <a:t>셋째 수준</a:t>
            </a:r>
          </a:p>
          <a:p>
            <a:pPr lvl="3" rtl="0" eaLnBrk="1" latinLnBrk="0" hangingPunct="1"/>
            <a:r>
              <a:rPr lang="ko-KR" altLang="en-US" dirty="0"/>
              <a:t>넷째 수준</a:t>
            </a:r>
          </a:p>
          <a:p>
            <a:pPr lvl="4" rtl="0" eaLnBrk="1" latinLnBrk="0" hangingPunct="1"/>
            <a:r>
              <a:rPr lang="ko-KR" altLang="en-US" dirty="0"/>
              <a:t>다섯째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533A0385-CE73-423F-9B05-AF254D6215F2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808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/>
            </a:lvl1pPr>
            <a:lvl5pPr>
              <a:defRPr/>
            </a:lvl5pPr>
            <a:lvl6pPr>
              <a:defRPr/>
            </a:lvl6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  <a:p>
            <a:pPr lvl="1" rtl="0" eaLnBrk="1" latinLnBrk="0" hangingPunct="1"/>
            <a:r>
              <a:rPr lang="ko-KR" altLang="en-US" smtClean="0"/>
              <a:t>둘째 수준</a:t>
            </a:r>
          </a:p>
          <a:p>
            <a:pPr lvl="2" rtl="0" eaLnBrk="1" latinLnBrk="0" hangingPunct="1"/>
            <a:r>
              <a:rPr lang="ko-KR" altLang="en-US" smtClean="0"/>
              <a:t>셋째 수준</a:t>
            </a:r>
          </a:p>
          <a:p>
            <a:pPr lvl="3" rtl="0" eaLnBrk="1" latinLnBrk="0" hangingPunct="1"/>
            <a:r>
              <a:rPr lang="ko-KR" altLang="en-US" smtClean="0"/>
              <a:t>넷째 수준</a:t>
            </a:r>
          </a:p>
          <a:p>
            <a:pPr lvl="4" rtl="0" eaLnBrk="1" latinLnBrk="0" hangingPunct="1"/>
            <a:r>
              <a:rPr lang="ko-KR" altLang="en-US" smtClean="0"/>
              <a:t>다섯째 수준</a:t>
            </a:r>
            <a:endParaRPr kumimoji="0"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F488AF3-E4C2-46C4-883C-60860EA77C5C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94303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1968322"/>
            <a:ext cx="10363200" cy="1362075"/>
          </a:xfrm>
        </p:spPr>
        <p:txBody>
          <a:bodyPr rtlCol="0"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chemeClr val="accent2"/>
                </a:solidFill>
                <a:effectLst/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kumimoji="0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rtlCol="0"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B6626D-13F9-4303-ACEA-CC76B0514040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0512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  <a:p>
            <a:pPr lvl="1" rtl="0" eaLnBrk="1" latinLnBrk="0" hangingPunct="1"/>
            <a:r>
              <a:rPr lang="ko-KR" altLang="en-US" smtClean="0"/>
              <a:t>둘째 수준</a:t>
            </a:r>
          </a:p>
          <a:p>
            <a:pPr lvl="2" rtl="0" eaLnBrk="1" latinLnBrk="0" hangingPunct="1"/>
            <a:r>
              <a:rPr lang="ko-KR" altLang="en-US" smtClean="0"/>
              <a:t>셋째 수준</a:t>
            </a:r>
          </a:p>
          <a:p>
            <a:pPr lvl="3" rtl="0" eaLnBrk="1" latinLnBrk="0" hangingPunct="1"/>
            <a:r>
              <a:rPr lang="ko-KR" altLang="en-US" smtClean="0"/>
              <a:t>넷째 수준</a:t>
            </a:r>
          </a:p>
          <a:p>
            <a:pPr lvl="4" rtl="0" eaLnBrk="1" latinLnBrk="0" hangingPunct="1"/>
            <a:r>
              <a:rPr lang="ko-KR" altLang="en-US" smtClean="0"/>
              <a:t>다섯째 수준</a:t>
            </a:r>
            <a:endParaRPr kumimoji="0"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341875"/>
          </a:xfrm>
        </p:spPr>
        <p:txBody>
          <a:bodyPr rtlCol="0"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  <a:p>
            <a:pPr lvl="1" rtl="0" eaLnBrk="1" latinLnBrk="0" hangingPunct="1"/>
            <a:r>
              <a:rPr lang="ko-KR" altLang="en-US" smtClean="0"/>
              <a:t>둘째 수준</a:t>
            </a:r>
          </a:p>
          <a:p>
            <a:pPr lvl="2" rtl="0" eaLnBrk="1" latinLnBrk="0" hangingPunct="1"/>
            <a:r>
              <a:rPr lang="ko-KR" altLang="en-US" smtClean="0"/>
              <a:t>셋째 수준</a:t>
            </a:r>
          </a:p>
          <a:p>
            <a:pPr lvl="3" rtl="0" eaLnBrk="1" latinLnBrk="0" hangingPunct="1"/>
            <a:r>
              <a:rPr lang="ko-KR" altLang="en-US" smtClean="0"/>
              <a:t>넷째 수준</a:t>
            </a:r>
          </a:p>
          <a:p>
            <a:pPr lvl="4" rtl="0" eaLnBrk="1" latinLnBrk="0" hangingPunct="1"/>
            <a:r>
              <a:rPr lang="ko-KR" altLang="en-US" smtClean="0"/>
              <a:t>다섯째 수준</a:t>
            </a:r>
            <a:endParaRPr kumimoji="0"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0EDF400-A36F-4704-AF2F-BBAC0CF33C56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445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rtlCol="0" anchor="ctr"/>
          <a:lstStyle>
            <a:lvl1pPr>
              <a:defRPr sz="4000" b="0" i="0" cap="none" baseline="0"/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  <a:p>
            <a:pPr lvl="1" rtl="0" eaLnBrk="1" latinLnBrk="0" hangingPunct="1"/>
            <a:r>
              <a:rPr lang="ko-KR" altLang="en-US" smtClean="0"/>
              <a:t>둘째 수준</a:t>
            </a:r>
          </a:p>
          <a:p>
            <a:pPr lvl="2" rtl="0" eaLnBrk="1" latinLnBrk="0" hangingPunct="1"/>
            <a:r>
              <a:rPr lang="ko-KR" altLang="en-US" smtClean="0"/>
              <a:t>셋째 수준</a:t>
            </a:r>
          </a:p>
          <a:p>
            <a:pPr lvl="3" rtl="0" eaLnBrk="1" latinLnBrk="0" hangingPunct="1"/>
            <a:r>
              <a:rPr lang="ko-KR" altLang="en-US" smtClean="0"/>
              <a:t>넷째 수준</a:t>
            </a:r>
          </a:p>
          <a:p>
            <a:pPr lvl="4" rtl="0" eaLnBrk="1" latinLnBrk="0" hangingPunct="1"/>
            <a:r>
              <a:rPr lang="ko-KR" altLang="en-US" smtClean="0"/>
              <a:t>다섯째 수준</a:t>
            </a:r>
            <a:endParaRPr kumimoji="0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lumMod val="60000"/>
              <a:lumOff val="4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rtlCol="0"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 rtlCol="0"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  <a:p>
            <a:pPr lvl="1" rtl="0" eaLnBrk="1" latinLnBrk="0" hangingPunct="1"/>
            <a:r>
              <a:rPr lang="ko-KR" altLang="en-US" smtClean="0"/>
              <a:t>둘째 수준</a:t>
            </a:r>
          </a:p>
          <a:p>
            <a:pPr lvl="2" rtl="0" eaLnBrk="1" latinLnBrk="0" hangingPunct="1"/>
            <a:r>
              <a:rPr lang="ko-KR" altLang="en-US" smtClean="0"/>
              <a:t>셋째 수준</a:t>
            </a:r>
          </a:p>
          <a:p>
            <a:pPr lvl="3" rtl="0" eaLnBrk="1" latinLnBrk="0" hangingPunct="1"/>
            <a:r>
              <a:rPr lang="ko-KR" altLang="en-US" smtClean="0"/>
              <a:t>넷째 수준</a:t>
            </a:r>
          </a:p>
          <a:p>
            <a:pPr lvl="4" rtl="0" eaLnBrk="1" latinLnBrk="0" hangingPunct="1"/>
            <a:r>
              <a:rPr lang="ko-KR" altLang="en-US" smtClean="0"/>
              <a:t>다섯째 수준</a:t>
            </a:r>
            <a:endParaRPr kumimoji="0" lang="ko-KR" altLang="en-US" dirty="0"/>
          </a:p>
        </p:txBody>
      </p:sp>
      <p:sp>
        <p:nvSpPr>
          <p:cNvPr id="28" name="바닥글 개체 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6" name="날짜 개체 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E1F0414-1742-40E5-BCBF-A637EDE2C2BF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71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rtlCol="0"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332000" cy="457200"/>
          </a:xfrm>
        </p:spPr>
        <p:txBody>
          <a:bodyPr rtlCol="0"/>
          <a:lstStyle>
            <a:lvl1pPr>
              <a:defRPr/>
            </a:lvl1pPr>
          </a:lstStyle>
          <a:p>
            <a:fld id="{12D8F88E-7F41-4146-ADAC-5DDED3CCCDF5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19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6544992A-6B43-4D9C-91BA-45B4770FA9EC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5695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7137995" y="1101970"/>
            <a:ext cx="4511040" cy="877824"/>
          </a:xfrm>
        </p:spPr>
        <p:txBody>
          <a:bodyPr rtlCol="0" anchor="b"/>
          <a:lstStyle>
            <a:lvl1pPr algn="l">
              <a:buNone/>
              <a:defRPr sz="1800" b="1"/>
            </a:lvl1pPr>
          </a:lstStyle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05083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  <a:p>
            <a:pPr lvl="1" rtl="0" eaLnBrk="1" latinLnBrk="0" hangingPunct="1"/>
            <a:r>
              <a:rPr lang="ko-KR" altLang="en-US" smtClean="0"/>
              <a:t>둘째 수준</a:t>
            </a:r>
          </a:p>
          <a:p>
            <a:pPr lvl="2" rtl="0" eaLnBrk="1" latinLnBrk="0" hangingPunct="1"/>
            <a:r>
              <a:rPr lang="ko-KR" altLang="en-US" smtClean="0"/>
              <a:t>셋째 수준</a:t>
            </a:r>
          </a:p>
          <a:p>
            <a:pPr lvl="3" rtl="0" eaLnBrk="1" latinLnBrk="0" hangingPunct="1"/>
            <a:r>
              <a:rPr lang="ko-KR" altLang="en-US" smtClean="0"/>
              <a:t>넷째 수준</a:t>
            </a:r>
          </a:p>
          <a:p>
            <a:pPr lvl="4" rtl="0" eaLnBrk="1" latinLnBrk="0" hangingPunct="1"/>
            <a:r>
              <a:rPr lang="ko-KR" altLang="en-US" smtClean="0"/>
              <a:t>다섯째 수준</a:t>
            </a:r>
            <a:endParaRPr kumimoji="0"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580573"/>
          </a:xfrm>
        </p:spPr>
        <p:txBody>
          <a:bodyPr rtlCol="0"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7EB5C94-FDA9-4D16-B72E-6A88FE13E8C6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868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rtlCol="0" anchor="t"/>
          <a:lstStyle>
            <a:lvl1pPr algn="ctr">
              <a:buNone/>
              <a:defRPr sz="2000" b="1"/>
            </a:lvl1pPr>
          </a:lstStyle>
          <a:p>
            <a:pPr rtl="0"/>
            <a:r>
              <a:rPr lang="ko-KR" altLang="en-US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 rtlCol="0"/>
          <a:lstStyle>
            <a:lvl1pPr marL="0" indent="0">
              <a:buNone/>
              <a:defRPr sz="3200"/>
            </a:lvl1pPr>
          </a:lstStyle>
          <a:p>
            <a:pPr rtl="0"/>
            <a:r>
              <a:rPr lang="ko-KR" altLang="en-US" smtClean="0"/>
              <a:t>그림을 추가하려면 아이콘을 클릭하십시오</a:t>
            </a:r>
            <a:endParaRPr kumimoji="0"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rtlCol="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rtl="0" eaLnBrk="1" latinLnBrk="0" hangingPunct="1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26E5215-DDDB-4AE1-BB3B-7D32E26C92B4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01CF334-2D5C-4859-84A6-CA7E6E43FAEB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3619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 useBgFill="1">
        <p:nvSpPr>
          <p:cNvPr id="33" name="모서리가 둥근 직사각형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 useBgFill="1">
        <p:nvSpPr>
          <p:cNvPr id="34" name="모서리가 둥근 직사각형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5" name="직사각형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6" name="직사각형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7" name="직사각형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8" name="직사각형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39" name="직사각형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40" name="직사각형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eaLnBrk="1" latinLnBrk="0" hangingPunct="1"/>
            <a:endParaRPr kumimoji="0" lang="ko-KR" altLang="en-US" sz="1800" dirty="0">
              <a:latin typeface="맑은 고딕" panose="020B0503020000020004" pitchFamily="50" charset="-127"/>
            </a:endParaRPr>
          </a:p>
        </p:txBody>
      </p:sp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ko-KR" altLang="en-US" dirty="0"/>
              <a:t>마스터 텍스트 스타일 편집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 rtlCol="0"/>
          <a:lstStyle>
            <a:lvl1pPr algn="r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바닥글 추가</a:t>
            </a:r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332000" cy="457200"/>
          </a:xfrm>
          <a:prstGeom prst="rect">
            <a:avLst/>
          </a:prstGeom>
        </p:spPr>
        <p:txBody>
          <a:bodyPr vert="horz" rtlCol="0"/>
          <a:lstStyle>
            <a:lvl1pPr algn="l" eaLnBrk="1" latinLnBrk="0" hangingPunct="1">
              <a:defRPr kumimoji="0" sz="110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65FF3804-A92E-4DFF-A0B3-62A49209ED6C}" type="datetime4">
              <a:rPr lang="ko-KR" altLang="en-US" smtClean="0"/>
              <a:pPr/>
              <a:t>2022년 5월 1일</a:t>
            </a:fld>
            <a:endParaRPr lang="ko-KR" altLang="en-US" dirty="0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rtlCol="0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  <a:latin typeface="맑은 고딕" panose="020B0503020000020004" pitchFamily="50" charset="-127"/>
              </a:defRPr>
            </a:lvl1pPr>
          </a:lstStyle>
          <a:p>
            <a:fld id="{401CF334-2D5C-4859-84A6-CA7E6E43FAEB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171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rtl="0" eaLnBrk="1" latinLnBrk="1" hangingPunct="1">
        <a:spcBef>
          <a:spcPct val="0"/>
        </a:spcBef>
        <a:buNone/>
        <a:defRPr kumimoji="0" sz="4000" kern="1200">
          <a:solidFill>
            <a:schemeClr val="tx2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65760" indent="-256032" algn="l" rtl="0" eaLnBrk="1" latinLnBrk="1" hangingPunct="1">
        <a:spcBef>
          <a:spcPts val="300"/>
        </a:spcBef>
        <a:buClr>
          <a:schemeClr val="accent3">
            <a:lumMod val="75000"/>
          </a:schemeClr>
        </a:buClr>
        <a:buFont typeface="Georgia"/>
        <a:buChar char="•"/>
        <a:defRPr kumimoji="0" sz="28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1pPr>
      <a:lvl2pPr marL="658368" indent="-246888" algn="l" rtl="0" eaLnBrk="1" latinLnBrk="1" hangingPunct="1">
        <a:spcBef>
          <a:spcPts val="300"/>
        </a:spcBef>
        <a:buClr>
          <a:schemeClr val="accent2">
            <a:lumMod val="75000"/>
          </a:schemeClr>
        </a:buClr>
        <a:buFont typeface="Georgia"/>
        <a:buChar char="▫"/>
        <a:defRPr kumimoji="0" sz="26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2pPr>
      <a:lvl3pPr marL="923544" indent="-219456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4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3pPr>
      <a:lvl4pPr marL="1179576" indent="-201168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2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4pPr>
      <a:lvl5pPr marL="1389888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2000" kern="1200">
          <a:solidFill>
            <a:schemeClr val="tx2"/>
          </a:solidFill>
          <a:latin typeface="맑은 고딕" panose="020B0503020000020004" pitchFamily="50" charset="-127"/>
          <a:ea typeface="+mn-ea"/>
          <a:cs typeface="+mn-cs"/>
        </a:defRPr>
      </a:lvl5pPr>
      <a:lvl6pPr marL="1609344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029968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2240280" indent="-182880" algn="l" rtl="0" eaLnBrk="1" latinLnBrk="1" hangingPunct="1">
        <a:spcBef>
          <a:spcPts val="300"/>
        </a:spcBef>
        <a:buClr>
          <a:schemeClr val="accent1">
            <a:lumMod val="50000"/>
          </a:schemeClr>
        </a:buClr>
        <a:buFont typeface="Wingdings 2" panose="05020102010507070707" pitchFamily="18" charset="2"/>
        <a:buChar char="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orient="horz" pos="4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baxterm.mobatek.ne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ko-KR" b="1" dirty="0" smtClean="0"/>
              <a:t>WSL Setup for Deep Learning</a:t>
            </a:r>
            <a:endParaRPr lang="ko-KR" altLang="en-US" b="1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최병찬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6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en-US" altLang="ko-KR" b="1" dirty="0" smtClean="0"/>
              <a:t>WSL</a:t>
            </a:r>
            <a:r>
              <a:rPr lang="en-US" altLang="ko-KR" sz="2800" b="1" dirty="0" smtClean="0"/>
              <a:t> (Windows Subsystem for Linux)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 smtClean="0"/>
              <a:t>WSL</a:t>
            </a:r>
            <a:r>
              <a:rPr lang="ko-KR" altLang="en-US" sz="2000" dirty="0" smtClean="0"/>
              <a:t>의 하드웨어 공유 상황</a:t>
            </a:r>
            <a:endParaRPr lang="en-US" altLang="ko-KR" sz="2000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Ctrl + Shift + ESC → </a:t>
            </a:r>
            <a:r>
              <a:rPr lang="ko-KR" altLang="en-US" sz="1800" dirty="0" smtClean="0"/>
              <a:t>작업 관리자 실행 → 프로세스 → </a:t>
            </a:r>
            <a:r>
              <a:rPr lang="en-US" altLang="ko-KR" sz="1800" dirty="0" err="1" smtClean="0"/>
              <a:t>Vmmem</a:t>
            </a:r>
            <a:r>
              <a:rPr lang="en-US" altLang="ko-KR" sz="1800" dirty="0" smtClean="0"/>
              <a:t> (WSL </a:t>
            </a:r>
            <a:r>
              <a:rPr lang="ko-KR" altLang="en-US" sz="1800" dirty="0" smtClean="0"/>
              <a:t>프로세스</a:t>
            </a:r>
            <a:r>
              <a:rPr lang="en-US" altLang="ko-KR" sz="1800" dirty="0" smtClean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0" y="2665109"/>
            <a:ext cx="8953500" cy="29622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5301205" y="4190035"/>
            <a:ext cx="1747777" cy="393540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537977" y="2442258"/>
            <a:ext cx="3044423" cy="123110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dirty="0" smtClean="0">
                <a:latin typeface="+mn-ea"/>
              </a:rPr>
              <a:t>WSL </a:t>
            </a:r>
            <a:r>
              <a:rPr lang="ko-KR" altLang="en-US" dirty="0" smtClean="0">
                <a:latin typeface="+mn-ea"/>
              </a:rPr>
              <a:t>프로세스 실행을 위해 </a:t>
            </a:r>
            <a:endParaRPr lang="en-US" altLang="ko-KR" dirty="0" smtClean="0">
              <a:latin typeface="+mn-ea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altLang="ko-KR" dirty="0" smtClean="0">
                <a:latin typeface="+mn-ea"/>
              </a:rPr>
              <a:t>RAM</a:t>
            </a:r>
            <a:r>
              <a:rPr lang="ko-KR" altLang="en-US" dirty="0" smtClean="0">
                <a:latin typeface="+mn-ea"/>
              </a:rPr>
              <a:t>이 미리 할당되어</a:t>
            </a:r>
            <a:endParaRPr lang="en-US" altLang="ko-KR" dirty="0" smtClean="0">
              <a:latin typeface="+mn-ea"/>
            </a:endParaRPr>
          </a:p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ko-KR" altLang="en-US" dirty="0" smtClean="0">
                <a:latin typeface="+mn-ea"/>
              </a:rPr>
              <a:t>있는 것을 볼 수 있음</a:t>
            </a:r>
            <a:endParaRPr lang="ko-KR" altLang="en-US" dirty="0">
              <a:latin typeface="+mn-ea"/>
            </a:endParaRPr>
          </a:p>
        </p:txBody>
      </p:sp>
      <p:cxnSp>
        <p:nvCxnSpPr>
          <p:cNvPr id="8" name="꺾인 연결선 7"/>
          <p:cNvCxnSpPr>
            <a:stCxn id="5" idx="0"/>
            <a:endCxn id="6" idx="1"/>
          </p:cNvCxnSpPr>
          <p:nvPr/>
        </p:nvCxnSpPr>
        <p:spPr>
          <a:xfrm rot="5400000" flipH="1" flipV="1">
            <a:off x="6790423" y="2442482"/>
            <a:ext cx="1132224" cy="2362883"/>
          </a:xfrm>
          <a:prstGeom prst="bentConnector2">
            <a:avLst/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4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dirty="0">
                <a:latin typeface="+mn-ea"/>
                <a:ea typeface="+mn-ea"/>
              </a:rPr>
              <a:t>가상화 </a:t>
            </a:r>
            <a:r>
              <a:rPr lang="en-US" altLang="ko-KR" sz="4000" b="1" dirty="0">
                <a:latin typeface="+mn-ea"/>
                <a:ea typeface="+mn-ea"/>
              </a:rPr>
              <a:t>(Virtualization) </a:t>
            </a:r>
            <a:r>
              <a:rPr lang="ko-KR" altLang="en-US" sz="4000" b="1" dirty="0">
                <a:latin typeface="+mn-ea"/>
                <a:ea typeface="+mn-ea"/>
              </a:rPr>
              <a:t>란</a:t>
            </a:r>
            <a:r>
              <a:rPr lang="en-US" altLang="ko-KR" sz="4000" b="1" dirty="0">
                <a:latin typeface="+mn-ea"/>
                <a:ea typeface="+mn-ea"/>
              </a:rPr>
              <a:t>?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93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ko-KR" altLang="en-US" b="1" dirty="0" smtClean="0"/>
              <a:t>가상화 </a:t>
            </a:r>
            <a:r>
              <a:rPr lang="en-US" altLang="ko-KR" b="1" dirty="0" smtClean="0"/>
              <a:t>(Virtualization)</a:t>
            </a:r>
            <a:r>
              <a:rPr lang="ko-KR" altLang="en-US" b="1" dirty="0"/>
              <a:t> </a:t>
            </a:r>
            <a:r>
              <a:rPr lang="ko-KR" altLang="en-US" b="1" dirty="0" smtClean="0"/>
              <a:t>란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물리적인 </a:t>
            </a:r>
            <a:r>
              <a:rPr lang="en-US" altLang="ko-KR" sz="2000" b="1" dirty="0">
                <a:solidFill>
                  <a:schemeClr val="tx1"/>
                </a:solidFill>
                <a:latin typeface="+mn-ea"/>
              </a:rPr>
              <a:t>HW </a:t>
            </a:r>
            <a:r>
              <a:rPr lang="ko-KR" altLang="en-US" sz="2000" b="1" dirty="0">
                <a:solidFill>
                  <a:schemeClr val="tx1"/>
                </a:solidFill>
                <a:latin typeface="+mn-ea"/>
              </a:rPr>
              <a:t>장치를 논리적인 객체로 추상화하는 것</a:t>
            </a:r>
            <a:endParaRPr lang="en-US" altLang="ko-KR" sz="2000" b="1" dirty="0">
              <a:solidFill>
                <a:schemeClr val="tx1"/>
              </a:solidFill>
              <a:latin typeface="+mn-ea"/>
            </a:endParaRPr>
          </a:p>
          <a:p>
            <a:pPr marL="712788" indent="-35560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→ 하나의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HW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를 여러 개인 것 처럼 동작시키거나 여러 개의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HW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를 묶어서 하나의 장치인 것처럼 사용자에게 공유자원으로 제공하는 것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712788" indent="-35560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→ 제한된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HW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자원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(CPU, RAM, GPU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등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을 쪼개서 여러 사용자에게 공유해주거나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하나로 묶어서 거대한 서비스 장치로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사용함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  <a:p>
            <a:pPr marL="712788" indent="-355600">
              <a:lnSpc>
                <a:spcPct val="150000"/>
              </a:lnSpc>
              <a:buNone/>
            </a:pP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→ 제한된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HW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자원 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(CPU, RAM, GPU </a:t>
            </a:r>
            <a:r>
              <a:rPr lang="ko-KR" altLang="en-US" sz="2000" dirty="0">
                <a:solidFill>
                  <a:schemeClr val="tx1"/>
                </a:solidFill>
                <a:latin typeface="+mn-ea"/>
              </a:rPr>
              <a:t>등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을</a:t>
            </a:r>
            <a:r>
              <a:rPr lang="en-US" altLang="ko-KR" sz="20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  <a:latin typeface="+mn-ea"/>
              </a:rPr>
              <a:t>효율적으로 분산하여 사용할 수 있음</a:t>
            </a:r>
            <a:endParaRPr lang="en-US" altLang="ko-KR" sz="20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799" y="4431538"/>
            <a:ext cx="4106401" cy="20031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54845" y="6474786"/>
            <a:ext cx="4682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출처 </a:t>
            </a:r>
            <a:r>
              <a:rPr lang="en-US" altLang="ko-KR" b="1" dirty="0">
                <a:latin typeface="+mn-ea"/>
              </a:rPr>
              <a:t>: https://kim-dragon.tistory.com/5)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2966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ko-KR" altLang="en-US" b="1" dirty="0" smtClean="0"/>
              <a:t>가상화 </a:t>
            </a:r>
            <a:r>
              <a:rPr lang="en-US" altLang="ko-KR" b="1" dirty="0" smtClean="0"/>
              <a:t>(Virtualization)</a:t>
            </a:r>
            <a:r>
              <a:rPr lang="ko-KR" altLang="en-US" b="1" dirty="0"/>
              <a:t> </a:t>
            </a:r>
            <a:r>
              <a:rPr lang="ko-KR" altLang="en-US" b="1" dirty="0" smtClean="0"/>
              <a:t>란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가상화의 의의 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: 1 HW – 1 OS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구조에서 탈피하여 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SW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환경을 자유롭게 분산하여 작동시킴</a:t>
            </a:r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주어진 </a:t>
            </a:r>
            <a:r>
              <a:rPr lang="en-US" altLang="ko-KR" sz="1800" dirty="0" smtClean="0">
                <a:solidFill>
                  <a:schemeClr val="tx1"/>
                </a:solidFill>
                <a:latin typeface="+mn-ea"/>
              </a:rPr>
              <a:t>CPU, RAM, GPU </a:t>
            </a:r>
            <a:r>
              <a:rPr lang="ko-KR" altLang="en-US" sz="1800" dirty="0" err="1" smtClean="0">
                <a:solidFill>
                  <a:schemeClr val="tx1"/>
                </a:solidFill>
                <a:latin typeface="+mn-ea"/>
              </a:rPr>
              <a:t>데스크탑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 또는 서버 환경에서 사용자들의 요구에 따라 각자 개별 </a:t>
            </a:r>
            <a:r>
              <a:rPr lang="en-US" altLang="ko-KR" sz="1800" dirty="0" smtClean="0">
                <a:solidFill>
                  <a:schemeClr val="tx1"/>
                </a:solidFill>
                <a:latin typeface="+mn-ea"/>
              </a:rPr>
              <a:t>OS 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환경을 </a:t>
            </a:r>
            <a:r>
              <a:rPr lang="ko-KR" altLang="en-US" sz="1800" dirty="0" err="1" smtClean="0">
                <a:solidFill>
                  <a:schemeClr val="tx1"/>
                </a:solidFill>
                <a:latin typeface="+mn-ea"/>
              </a:rPr>
              <a:t>셋팅하여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 사용할 수 있음</a:t>
            </a:r>
            <a:endParaRPr lang="en-US" altLang="ko-KR" sz="1800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과거와 달리 </a:t>
            </a:r>
            <a:r>
              <a:rPr lang="en-US" altLang="ko-KR" sz="18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개의 </a:t>
            </a:r>
            <a:r>
              <a:rPr lang="en-US" altLang="ko-KR" sz="1800" dirty="0" smtClean="0">
                <a:solidFill>
                  <a:schemeClr val="tx1"/>
                </a:solidFill>
                <a:latin typeface="+mn-ea"/>
              </a:rPr>
              <a:t>PC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에 </a:t>
            </a:r>
            <a:r>
              <a:rPr lang="en-US" altLang="ko-KR" sz="1800" dirty="0" smtClean="0">
                <a:solidFill>
                  <a:schemeClr val="tx1"/>
                </a:solidFill>
                <a:latin typeface="+mn-ea"/>
              </a:rPr>
              <a:t>1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개의 </a:t>
            </a:r>
            <a:r>
              <a:rPr lang="en-US" altLang="ko-KR" sz="1800" dirty="0" smtClean="0">
                <a:solidFill>
                  <a:schemeClr val="tx1"/>
                </a:solidFill>
                <a:latin typeface="+mn-ea"/>
              </a:rPr>
              <a:t>OS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만 올라가야하는 구조를 탈피할 수 있음</a:t>
            </a:r>
            <a:endParaRPr lang="en-US" altLang="ko-KR" sz="1800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소프트웨어적으로 보다 유연하게 </a:t>
            </a:r>
            <a:r>
              <a:rPr lang="ko-KR" altLang="en-US" sz="1800" dirty="0" err="1" smtClean="0">
                <a:solidFill>
                  <a:schemeClr val="tx1"/>
                </a:solidFill>
                <a:latin typeface="+mn-ea"/>
              </a:rPr>
              <a:t>사용자별로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800" dirty="0" err="1" smtClean="0">
                <a:solidFill>
                  <a:schemeClr val="tx1"/>
                </a:solidFill>
                <a:latin typeface="+mn-ea"/>
              </a:rPr>
              <a:t>서비스별로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800" dirty="0" smtClean="0">
                <a:solidFill>
                  <a:schemeClr val="tx1"/>
                </a:solidFill>
                <a:latin typeface="+mn-ea"/>
              </a:rPr>
              <a:t>SW 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환경을 구성할 수 있게 해주면서 보다 효율적인 </a:t>
            </a:r>
            <a:r>
              <a:rPr lang="en-US" altLang="ko-KR" sz="1800" dirty="0" smtClean="0">
                <a:solidFill>
                  <a:schemeClr val="tx1"/>
                </a:solidFill>
                <a:latin typeface="+mn-ea"/>
              </a:rPr>
              <a:t>HW </a:t>
            </a:r>
            <a:r>
              <a:rPr lang="ko-KR" altLang="en-US" sz="1800" dirty="0" smtClean="0">
                <a:solidFill>
                  <a:schemeClr val="tx1"/>
                </a:solidFill>
                <a:latin typeface="+mn-ea"/>
              </a:rPr>
              <a:t>자원 사용이 가능해짐</a:t>
            </a:r>
            <a:endParaRPr lang="en-US" altLang="ko-KR" sz="18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3525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ko-KR" altLang="en-US" b="1" dirty="0" smtClean="0"/>
              <a:t>가상화 </a:t>
            </a:r>
            <a:r>
              <a:rPr lang="en-US" altLang="ko-KR" b="1" dirty="0" smtClean="0"/>
              <a:t>(Virtualization)</a:t>
            </a:r>
            <a:r>
              <a:rPr lang="ko-KR" altLang="en-US" b="1" dirty="0"/>
              <a:t> </a:t>
            </a:r>
            <a:r>
              <a:rPr lang="ko-KR" altLang="en-US" b="1" dirty="0" smtClean="0"/>
              <a:t>란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가상화 유형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데이터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err="1" smtClean="0">
                <a:solidFill>
                  <a:schemeClr val="tx1"/>
                </a:solidFill>
                <a:latin typeface="+mn-ea"/>
              </a:rPr>
              <a:t>데스크탑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서버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운영체제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네트워크 가상화</a:t>
            </a:r>
            <a:endParaRPr lang="en-US" altLang="ko-KR" sz="2000" b="1" spc="-140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1" y="2572512"/>
            <a:ext cx="5558443" cy="30427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14" y="2572512"/>
            <a:ext cx="5623694" cy="28307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7774" y="6205204"/>
            <a:ext cx="881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출처 </a:t>
            </a:r>
            <a:r>
              <a:rPr lang="en-US" altLang="ko-KR" b="1" dirty="0">
                <a:latin typeface="+mn-ea"/>
              </a:rPr>
              <a:t>: https://www.redhat.com/ko/topics/virtualization/what-is-virtualization)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739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ko-KR" altLang="en-US" b="1" dirty="0" smtClean="0"/>
              <a:t>가상화 </a:t>
            </a:r>
            <a:r>
              <a:rPr lang="en-US" altLang="ko-KR" b="1" dirty="0" smtClean="0"/>
              <a:t>(Virtualization)</a:t>
            </a:r>
            <a:r>
              <a:rPr lang="ko-KR" altLang="en-US" b="1" dirty="0"/>
              <a:t> </a:t>
            </a:r>
            <a:r>
              <a:rPr lang="ko-KR" altLang="en-US" b="1" dirty="0" smtClean="0"/>
              <a:t>란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가상화 유형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데이터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err="1" smtClean="0">
                <a:solidFill>
                  <a:schemeClr val="tx1"/>
                </a:solidFill>
                <a:latin typeface="+mn-ea"/>
              </a:rPr>
              <a:t>데스크탑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서버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운영체제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네트워크 가상화</a:t>
            </a:r>
            <a:endParaRPr lang="en-US" altLang="ko-KR" sz="2000" b="1" spc="-14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7774" y="6205204"/>
            <a:ext cx="881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출처 </a:t>
            </a:r>
            <a:r>
              <a:rPr lang="en-US" altLang="ko-KR" b="1" dirty="0">
                <a:latin typeface="+mn-ea"/>
              </a:rPr>
              <a:t>: https://www.redhat.com/ko/topics/virtualization/what-is-virtualization)</a:t>
            </a:r>
            <a:endParaRPr lang="ko-KR" altLang="en-US" b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596" y="2572512"/>
            <a:ext cx="5841076" cy="26963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892" y="2486083"/>
            <a:ext cx="4618288" cy="325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82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ko-KR" altLang="en-US" b="1" dirty="0" smtClean="0"/>
              <a:t>가상화 </a:t>
            </a:r>
            <a:r>
              <a:rPr lang="en-US" altLang="ko-KR" b="1" dirty="0" smtClean="0"/>
              <a:t>(Virtualization)</a:t>
            </a:r>
            <a:r>
              <a:rPr lang="ko-KR" altLang="en-US" b="1" dirty="0"/>
              <a:t> </a:t>
            </a:r>
            <a:r>
              <a:rPr lang="ko-KR" altLang="en-US" b="1" dirty="0" smtClean="0"/>
              <a:t>란</a:t>
            </a:r>
            <a:r>
              <a:rPr lang="en-US" altLang="ko-KR" b="1" dirty="0" smtClean="0"/>
              <a:t>?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가상화 유형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데이터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err="1" smtClean="0">
                <a:solidFill>
                  <a:schemeClr val="tx1"/>
                </a:solidFill>
                <a:latin typeface="+mn-ea"/>
              </a:rPr>
              <a:t>데스크탑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서버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운영체제 가상화 </a:t>
            </a:r>
            <a:r>
              <a:rPr lang="en-US" altLang="ko-KR" sz="2000" b="1" spc="-140" dirty="0" smtClean="0">
                <a:solidFill>
                  <a:schemeClr val="tx1"/>
                </a:solidFill>
                <a:latin typeface="+mn-ea"/>
              </a:rPr>
              <a:t>/ </a:t>
            </a:r>
            <a:r>
              <a:rPr lang="ko-KR" altLang="en-US" sz="2000" b="1" spc="-140" dirty="0" smtClean="0">
                <a:solidFill>
                  <a:schemeClr val="tx1"/>
                </a:solidFill>
                <a:latin typeface="+mn-ea"/>
              </a:rPr>
              <a:t>네트워크 가상화</a:t>
            </a:r>
            <a:endParaRPr lang="en-US" altLang="ko-KR" sz="2000" b="1" spc="-14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87774" y="6205204"/>
            <a:ext cx="8816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출처 </a:t>
            </a:r>
            <a:r>
              <a:rPr lang="en-US" altLang="ko-KR" b="1" dirty="0">
                <a:latin typeface="+mn-ea"/>
              </a:rPr>
              <a:t>: https://www.redhat.com/ko/topics/virtualization/what-is-virtualization)</a:t>
            </a:r>
            <a:endParaRPr lang="ko-KR" altLang="en-US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245" y="2265572"/>
            <a:ext cx="6341510" cy="385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7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latin typeface="+mn-ea"/>
                <a:ea typeface="+mn-ea"/>
              </a:rPr>
              <a:t>WSL 2</a:t>
            </a:r>
            <a:r>
              <a:rPr lang="ko-KR" altLang="en-US" sz="4000" b="1" dirty="0">
                <a:latin typeface="+mn-ea"/>
                <a:ea typeface="+mn-ea"/>
              </a:rPr>
              <a:t>를 이용한 </a:t>
            </a:r>
            <a:r>
              <a:rPr lang="en-US" altLang="ko-KR" sz="4000" b="1" dirty="0" err="1">
                <a:latin typeface="+mn-ea"/>
                <a:ea typeface="+mn-ea"/>
              </a:rPr>
              <a:t>PyTorch</a:t>
            </a:r>
            <a:r>
              <a:rPr lang="en-US" altLang="ko-KR" sz="4000" b="1" dirty="0">
                <a:latin typeface="+mn-ea"/>
                <a:ea typeface="+mn-ea"/>
              </a:rPr>
              <a:t> Setup Guideline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3369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en-US" altLang="ko-KR" b="1" dirty="0" smtClean="0"/>
              <a:t>1. WSL </a:t>
            </a:r>
            <a:r>
              <a:rPr lang="ko-KR" altLang="en-US" b="1" dirty="0" smtClean="0"/>
              <a:t>설치 및 활성화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25" y="1800225"/>
            <a:ext cx="8801100" cy="32575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60416" y="5352288"/>
            <a:ext cx="70711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현재 설치된 윈도우 버전을 확인할 것</a:t>
            </a:r>
            <a:endParaRPr lang="en-US" altLang="ko-KR" b="1" dirty="0" smtClean="0">
              <a:latin typeface="+mn-ea"/>
            </a:endParaRPr>
          </a:p>
          <a:p>
            <a:pPr algn="ctr"/>
            <a:endParaRPr lang="en-US" altLang="ko-KR" b="1" dirty="0" smtClean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만약 최신 버전의 윈도우가 아닌 경우 윈도우 업데이트부터 수행함</a:t>
            </a:r>
            <a:endParaRPr lang="ko-KR" altLang="en-US" b="1" dirty="0">
              <a:latin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52271" y="2098813"/>
            <a:ext cx="5890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(WSL </a:t>
            </a:r>
            <a:r>
              <a:rPr lang="ko-KR" altLang="en-US" sz="1200" b="1" dirty="0" smtClean="0">
                <a:latin typeface="+mn-ea"/>
              </a:rPr>
              <a:t>설치 가이드라인 </a:t>
            </a:r>
            <a:r>
              <a:rPr lang="en-US" altLang="ko-KR" sz="1200" b="1" dirty="0">
                <a:latin typeface="+mn-ea"/>
              </a:rPr>
              <a:t>: https://docs.microsoft.com/ko-kr/windows/wsl/install)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56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r>
              <a:rPr lang="en-US" altLang="ko-KR" b="1" dirty="0"/>
              <a:t>1. WSL </a:t>
            </a:r>
            <a:r>
              <a:rPr lang="ko-KR" altLang="en-US" b="1" dirty="0"/>
              <a:t>설치 및 활성화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38" y="1505712"/>
            <a:ext cx="5931181" cy="5011219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027784" y="5210508"/>
            <a:ext cx="9932169" cy="1306423"/>
            <a:chOff x="1027784" y="5210508"/>
            <a:chExt cx="9932169" cy="1306423"/>
          </a:xfrm>
        </p:grpSpPr>
        <p:sp>
          <p:nvSpPr>
            <p:cNvPr id="6" name="직사각형 5"/>
            <p:cNvSpPr/>
            <p:nvPr/>
          </p:nvSpPr>
          <p:spPr>
            <a:xfrm>
              <a:off x="1027784" y="5887616"/>
              <a:ext cx="838339" cy="62931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79000" y="5210508"/>
              <a:ext cx="4180953" cy="677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dirty="0" smtClean="0">
                  <a:latin typeface="+mn-ea"/>
                </a:rPr>
                <a:t>윈도우 키 또는 돋보기 키를</a:t>
              </a:r>
              <a:r>
                <a:rPr lang="en-US" altLang="ko-KR" sz="1400" dirty="0">
                  <a:latin typeface="+mn-ea"/>
                </a:rPr>
                <a:t> </a:t>
              </a:r>
              <a:r>
                <a:rPr lang="ko-KR" altLang="en-US" sz="1400" dirty="0" smtClean="0">
                  <a:latin typeface="+mn-ea"/>
                </a:rPr>
                <a:t>누른 후 </a:t>
              </a:r>
              <a:r>
                <a:rPr lang="en-US" altLang="ko-KR" sz="1400" dirty="0" err="1" smtClean="0">
                  <a:latin typeface="+mn-ea"/>
                </a:rPr>
                <a:t>cmd</a:t>
              </a:r>
              <a:r>
                <a:rPr lang="en-US" altLang="ko-KR" sz="1400" dirty="0" smtClean="0">
                  <a:latin typeface="+mn-ea"/>
                </a:rPr>
                <a:t> </a:t>
              </a:r>
              <a:r>
                <a:rPr lang="ko-KR" altLang="en-US" sz="1400" dirty="0" smtClean="0">
                  <a:latin typeface="+mn-ea"/>
                </a:rPr>
                <a:t>입력</a:t>
              </a:r>
              <a:endParaRPr lang="en-US" altLang="ko-KR" sz="1400" dirty="0" smtClean="0">
                <a:latin typeface="+mn-ea"/>
              </a:endParaRPr>
            </a:p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dirty="0" smtClean="0">
                  <a:latin typeface="+mn-ea"/>
                </a:rPr>
                <a:t>명령 프롬프트 찾기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8" name="꺾인 연결선 7"/>
            <p:cNvCxnSpPr>
              <a:stCxn id="6" idx="3"/>
              <a:endCxn id="7" idx="2"/>
            </p:cNvCxnSpPr>
            <p:nvPr/>
          </p:nvCxnSpPr>
          <p:spPr>
            <a:xfrm flipV="1">
              <a:off x="1866123" y="5887616"/>
              <a:ext cx="7003354" cy="314658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129915" y="2028931"/>
            <a:ext cx="9965524" cy="648955"/>
            <a:chOff x="1027784" y="5840964"/>
            <a:chExt cx="9965524" cy="648955"/>
          </a:xfrm>
        </p:grpSpPr>
        <p:sp>
          <p:nvSpPr>
            <p:cNvPr id="21" name="직사각형 20"/>
            <p:cNvSpPr/>
            <p:nvPr/>
          </p:nvSpPr>
          <p:spPr>
            <a:xfrm>
              <a:off x="1027784" y="5994853"/>
              <a:ext cx="2527685" cy="495066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413482" y="5840964"/>
              <a:ext cx="3579826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3"/>
              </a:pPr>
              <a:r>
                <a:rPr lang="ko-KR" altLang="en-US" sz="1400" dirty="0" smtClean="0">
                  <a:latin typeface="+mn-ea"/>
                </a:rPr>
                <a:t>명령 프롬프트를 관리자 권한으로 실행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23" name="꺾인 연결선 22"/>
            <p:cNvCxnSpPr>
              <a:stCxn id="21" idx="3"/>
              <a:endCxn id="22" idx="2"/>
            </p:cNvCxnSpPr>
            <p:nvPr/>
          </p:nvCxnSpPr>
          <p:spPr>
            <a:xfrm flipV="1">
              <a:off x="3555469" y="6148741"/>
              <a:ext cx="5647926" cy="93645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674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576072"/>
            <a:ext cx="10972800" cy="1066800"/>
          </a:xfrm>
        </p:spPr>
        <p:txBody>
          <a:bodyPr rtlCol="0"/>
          <a:lstStyle/>
          <a:p>
            <a:pPr rtl="0"/>
            <a:r>
              <a:rPr lang="ko-KR" altLang="en-US" b="1" dirty="0" smtClean="0"/>
              <a:t>목     차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435608"/>
            <a:ext cx="10972800" cy="5166360"/>
          </a:xfrm>
        </p:spPr>
        <p:txBody>
          <a:bodyPr rtlCol="0">
            <a:noAutofit/>
          </a:bodyPr>
          <a:lstStyle/>
          <a:p>
            <a:pPr rtl="0">
              <a:lnSpc>
                <a:spcPct val="150000"/>
              </a:lnSpc>
            </a:pPr>
            <a:r>
              <a:rPr lang="en-US" altLang="ko-KR" sz="2400" b="1" dirty="0" smtClean="0"/>
              <a:t>WSL (Windows Subsystem for Linux) </a:t>
            </a:r>
            <a:r>
              <a:rPr lang="ko-KR" altLang="en-US" sz="2400" b="1" dirty="0" smtClean="0"/>
              <a:t>소개</a:t>
            </a:r>
            <a:endParaRPr lang="en-US" altLang="ko-KR" sz="2400" b="1" dirty="0" smtClean="0"/>
          </a:p>
          <a:p>
            <a:pPr rtl="0">
              <a:lnSpc>
                <a:spcPct val="150000"/>
              </a:lnSpc>
            </a:pPr>
            <a:r>
              <a:rPr lang="ko-KR" altLang="en-US" sz="2400" b="1" dirty="0" smtClean="0"/>
              <a:t>가상화 </a:t>
            </a:r>
            <a:r>
              <a:rPr lang="en-US" altLang="ko-KR" sz="2400" b="1" dirty="0" smtClean="0"/>
              <a:t>(Virtualization) </a:t>
            </a:r>
            <a:r>
              <a:rPr lang="ko-KR" altLang="en-US" sz="2400" b="1" dirty="0" smtClean="0"/>
              <a:t>란</a:t>
            </a:r>
            <a:r>
              <a:rPr lang="en-US" altLang="ko-KR" sz="2400" b="1" dirty="0" smtClean="0"/>
              <a:t>?</a:t>
            </a:r>
          </a:p>
          <a:p>
            <a:pPr rtl="0">
              <a:lnSpc>
                <a:spcPct val="150000"/>
              </a:lnSpc>
            </a:pPr>
            <a:r>
              <a:rPr lang="en-US" altLang="ko-KR" sz="2400" b="1" dirty="0" smtClean="0"/>
              <a:t>WSL 2</a:t>
            </a:r>
            <a:r>
              <a:rPr lang="ko-KR" altLang="en-US" sz="2400" b="1" dirty="0" smtClean="0"/>
              <a:t>를 이용한 </a:t>
            </a:r>
            <a:r>
              <a:rPr lang="en-US" altLang="ko-KR" sz="2400" b="1" dirty="0" err="1" smtClean="0"/>
              <a:t>PyTorch</a:t>
            </a:r>
            <a:r>
              <a:rPr lang="en-US" altLang="ko-KR" sz="2400" b="1" dirty="0" smtClean="0"/>
              <a:t> Setup Guideline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WSL </a:t>
            </a:r>
            <a:r>
              <a:rPr lang="ko-KR" altLang="en-US" sz="1600" dirty="0" smtClean="0"/>
              <a:t>설치 및 활성화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Nvidia</a:t>
            </a:r>
            <a:r>
              <a:rPr lang="en-US" altLang="ko-KR" sz="1600" dirty="0" smtClean="0"/>
              <a:t> GPU Driver </a:t>
            </a:r>
            <a:r>
              <a:rPr lang="ko-KR" altLang="en-US" sz="1600" dirty="0" smtClean="0"/>
              <a:t>설치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Ubuntu 18.04 </a:t>
            </a:r>
            <a:r>
              <a:rPr lang="ko-KR" altLang="en-US" sz="1600" dirty="0" smtClean="0"/>
              <a:t>이미지 설치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WSL 1 → 2 </a:t>
            </a:r>
            <a:r>
              <a:rPr lang="ko-KR" altLang="en-US" sz="1600" dirty="0" smtClean="0"/>
              <a:t>업그레이드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가상화 기능 활성화 </a:t>
            </a:r>
            <a:r>
              <a:rPr lang="en-US" altLang="ko-KR" sz="1600" dirty="0" smtClean="0"/>
              <a:t>&amp; Linux Kernel </a:t>
            </a:r>
            <a:r>
              <a:rPr lang="ko-KR" altLang="en-US" sz="1600" dirty="0" smtClean="0"/>
              <a:t>설치</a:t>
            </a:r>
            <a:r>
              <a:rPr lang="en-US" altLang="ko-KR" sz="16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MobaXterm</a:t>
            </a:r>
            <a:r>
              <a:rPr lang="en-US" altLang="ko-KR" sz="1600" dirty="0" smtClean="0"/>
              <a:t> Setup</a:t>
            </a:r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Anaconda </a:t>
            </a:r>
            <a:r>
              <a:rPr lang="ko-KR" altLang="en-US" sz="1600" dirty="0" smtClean="0"/>
              <a:t>및 </a:t>
            </a:r>
            <a:r>
              <a:rPr lang="en-US" altLang="ko-KR" sz="1600" dirty="0" err="1" smtClean="0"/>
              <a:t>PyTorch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설치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VS Code </a:t>
            </a:r>
            <a:r>
              <a:rPr lang="ko-KR" altLang="en-US" sz="1600" dirty="0" smtClean="0"/>
              <a:t>연동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File Directory </a:t>
            </a:r>
            <a:r>
              <a:rPr lang="ko-KR" altLang="en-US" sz="1600" dirty="0" smtClean="0"/>
              <a:t>열기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185189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r>
              <a:rPr lang="en-US" altLang="ko-KR" b="1" dirty="0"/>
              <a:t>1. WSL </a:t>
            </a:r>
            <a:r>
              <a:rPr lang="ko-KR" altLang="en-US" b="1" dirty="0"/>
              <a:t>설치 및 활성화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51" y="1505712"/>
            <a:ext cx="6874037" cy="20614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1" y="3689576"/>
            <a:ext cx="6874037" cy="2988333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11752" y="3540760"/>
            <a:ext cx="11201483" cy="490064"/>
            <a:chOff x="1027785" y="5915879"/>
            <a:chExt cx="11201483" cy="490064"/>
          </a:xfrm>
        </p:grpSpPr>
        <p:sp>
          <p:nvSpPr>
            <p:cNvPr id="15" name="직사각형 14"/>
            <p:cNvSpPr/>
            <p:nvPr/>
          </p:nvSpPr>
          <p:spPr>
            <a:xfrm>
              <a:off x="1027785" y="5994853"/>
              <a:ext cx="1742200" cy="41109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985799" y="5915879"/>
              <a:ext cx="4243469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dirty="0" smtClean="0">
                  <a:latin typeface="+mn-ea"/>
                </a:rPr>
                <a:t>관리자 권한으로 </a:t>
              </a:r>
              <a:r>
                <a:rPr lang="ko-KR" altLang="en-US" sz="1400" smtClean="0">
                  <a:latin typeface="+mn-ea"/>
                </a:rPr>
                <a:t>명령 프롬프트 실행된 것 확인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17" name="꺾인 연결선 16"/>
            <p:cNvCxnSpPr>
              <a:stCxn id="15" idx="3"/>
              <a:endCxn id="16" idx="1"/>
            </p:cNvCxnSpPr>
            <p:nvPr/>
          </p:nvCxnSpPr>
          <p:spPr>
            <a:xfrm flipV="1">
              <a:off x="2769985" y="6069768"/>
              <a:ext cx="5215814" cy="130630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2369976" y="4150807"/>
            <a:ext cx="7557795" cy="635797"/>
            <a:chOff x="990461" y="5677745"/>
            <a:chExt cx="7557795" cy="635797"/>
          </a:xfrm>
        </p:grpSpPr>
        <p:sp>
          <p:nvSpPr>
            <p:cNvPr id="25" name="직사각형 24"/>
            <p:cNvSpPr/>
            <p:nvPr/>
          </p:nvSpPr>
          <p:spPr>
            <a:xfrm>
              <a:off x="990461" y="5985522"/>
              <a:ext cx="1362267" cy="32802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290251" y="5677745"/>
              <a:ext cx="2258005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2"/>
              </a:pPr>
              <a:r>
                <a:rPr lang="en-US" altLang="ko-KR" sz="1400" dirty="0" smtClean="0">
                  <a:latin typeface="+mn-ea"/>
                </a:rPr>
                <a:t>WSL </a:t>
              </a:r>
              <a:r>
                <a:rPr lang="ko-KR" altLang="en-US" sz="1400" dirty="0" smtClean="0">
                  <a:latin typeface="+mn-ea"/>
                </a:rPr>
                <a:t>설치 명령어 입력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27" name="꺾인 연결선 26"/>
            <p:cNvCxnSpPr>
              <a:stCxn id="25" idx="3"/>
              <a:endCxn id="26" idx="1"/>
            </p:cNvCxnSpPr>
            <p:nvPr/>
          </p:nvCxnSpPr>
          <p:spPr>
            <a:xfrm flipV="1">
              <a:off x="2352728" y="5831634"/>
              <a:ext cx="3937523" cy="317898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454507" y="1684872"/>
            <a:ext cx="5890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(WSL </a:t>
            </a:r>
            <a:r>
              <a:rPr lang="ko-KR" altLang="en-US" sz="1200" b="1" dirty="0" smtClean="0">
                <a:latin typeface="+mn-ea"/>
              </a:rPr>
              <a:t>설치 가이드라인 </a:t>
            </a:r>
            <a:r>
              <a:rPr lang="en-US" altLang="ko-KR" sz="1200" b="1" dirty="0">
                <a:latin typeface="+mn-ea"/>
              </a:rPr>
              <a:t>: https://docs.microsoft.com/ko-kr/windows/wsl/install)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175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r>
              <a:rPr lang="en-US" altLang="ko-KR" b="1" dirty="0"/>
              <a:t>1. WSL </a:t>
            </a:r>
            <a:r>
              <a:rPr lang="ko-KR" altLang="en-US" b="1" dirty="0"/>
              <a:t>설치 및 활성화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4947" y="1507744"/>
            <a:ext cx="104238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WSLRegisterDistribution</a:t>
            </a:r>
            <a:r>
              <a:rPr lang="en-US" altLang="ko-KR" sz="2000" dirty="0"/>
              <a:t> Failed with Error </a:t>
            </a:r>
            <a:r>
              <a:rPr lang="en-US" altLang="ko-KR" sz="2000" dirty="0" smtClean="0"/>
              <a:t>0x8007019e </a:t>
            </a:r>
            <a:r>
              <a:rPr lang="ko-KR" altLang="en-US" sz="2000" dirty="0" smtClean="0"/>
              <a:t>해결하기</a:t>
            </a:r>
            <a:endParaRPr lang="en-US" altLang="ko-KR" sz="2000" b="1" dirty="0" smtClean="0">
              <a:latin typeface="+mn-ea"/>
            </a:endParaRPr>
          </a:p>
          <a:p>
            <a:endParaRPr lang="en-US" altLang="ko-KR" sz="1200" b="1" dirty="0" smtClean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Fix </a:t>
            </a:r>
            <a:r>
              <a:rPr lang="en-US" altLang="ko-KR" sz="1200" b="1" dirty="0" err="1">
                <a:latin typeface="+mn-ea"/>
              </a:rPr>
              <a:t>WSLRegisterDistribution</a:t>
            </a:r>
            <a:r>
              <a:rPr lang="en-US" altLang="ko-KR" sz="1200" b="1" dirty="0">
                <a:latin typeface="+mn-ea"/>
              </a:rPr>
              <a:t> Failed with Error 0x8007019e : https://thegeekpage.com/wslregisterdistribution-failed-with-error-0x8007019e/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658" y="3568383"/>
            <a:ext cx="3156148" cy="16436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1158"/>
          <a:stretch/>
        </p:blipFill>
        <p:spPr>
          <a:xfrm>
            <a:off x="4290070" y="2584230"/>
            <a:ext cx="3876020" cy="397033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그룹 11"/>
          <p:cNvGrpSpPr/>
          <p:nvPr/>
        </p:nvGrpSpPr>
        <p:grpSpPr>
          <a:xfrm>
            <a:off x="307658" y="2584230"/>
            <a:ext cx="3603942" cy="2048730"/>
            <a:chOff x="623691" y="2694992"/>
            <a:chExt cx="3603942" cy="2048730"/>
          </a:xfrm>
        </p:grpSpPr>
        <p:sp>
          <p:nvSpPr>
            <p:cNvPr id="13" name="직사각형 12"/>
            <p:cNvSpPr/>
            <p:nvPr/>
          </p:nvSpPr>
          <p:spPr>
            <a:xfrm>
              <a:off x="696709" y="4386607"/>
              <a:ext cx="3083130" cy="35711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3691" y="2694992"/>
              <a:ext cx="3603942" cy="677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dirty="0" err="1" smtClean="0">
                  <a:latin typeface="+mn-ea"/>
                </a:rPr>
                <a:t>윈도우키</a:t>
              </a:r>
              <a:r>
                <a:rPr lang="ko-KR" altLang="en-US" sz="1400" dirty="0" smtClean="0">
                  <a:latin typeface="+mn-ea"/>
                </a:rPr>
                <a:t> </a:t>
              </a:r>
              <a:r>
                <a:rPr lang="en-US" altLang="ko-KR" sz="1400" dirty="0" smtClean="0">
                  <a:latin typeface="+mn-ea"/>
                </a:rPr>
                <a:t>+ R</a:t>
              </a:r>
              <a:r>
                <a:rPr lang="ko-KR" altLang="en-US" sz="1400" dirty="0" smtClean="0">
                  <a:latin typeface="+mn-ea"/>
                </a:rPr>
                <a:t>을 눌러서 실행창 실행</a:t>
              </a:r>
              <a:endParaRPr lang="en-US" altLang="ko-KR" sz="1400" dirty="0" smtClean="0">
                <a:latin typeface="+mn-ea"/>
              </a:endParaRPr>
            </a:p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en-US" altLang="ko-KR" sz="1400" dirty="0" smtClean="0">
                  <a:latin typeface="+mn-ea"/>
                </a:rPr>
                <a:t>optionalfeatures.exe </a:t>
              </a:r>
              <a:r>
                <a:rPr lang="ko-KR" altLang="en-US" sz="1400" dirty="0" smtClean="0">
                  <a:latin typeface="+mn-ea"/>
                </a:rPr>
                <a:t>입력 후 확인 클릭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15" name="꺾인 연결선 14"/>
            <p:cNvCxnSpPr>
              <a:stCxn id="13" idx="0"/>
              <a:endCxn id="14" idx="2"/>
            </p:cNvCxnSpPr>
            <p:nvPr/>
          </p:nvCxnSpPr>
          <p:spPr>
            <a:xfrm rot="5400000" flipH="1" flipV="1">
              <a:off x="1824715" y="3785660"/>
              <a:ext cx="1014507" cy="187388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오른쪽 화살표 19"/>
          <p:cNvSpPr/>
          <p:nvPr/>
        </p:nvSpPr>
        <p:spPr>
          <a:xfrm>
            <a:off x="3566160" y="4275845"/>
            <a:ext cx="568960" cy="3571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4513589" y="2560881"/>
            <a:ext cx="6570970" cy="2072079"/>
            <a:chOff x="623691" y="2511646"/>
            <a:chExt cx="6570970" cy="2072079"/>
          </a:xfrm>
        </p:grpSpPr>
        <p:sp>
          <p:nvSpPr>
            <p:cNvPr id="26" name="직사각형 25"/>
            <p:cNvSpPr/>
            <p:nvPr/>
          </p:nvSpPr>
          <p:spPr>
            <a:xfrm>
              <a:off x="623691" y="4386608"/>
              <a:ext cx="2202171" cy="19711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09222" y="2511646"/>
              <a:ext cx="6185439" cy="8925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3"/>
              </a:pPr>
              <a:r>
                <a:rPr lang="en-US" altLang="ko-KR" sz="1400" dirty="0" smtClean="0">
                  <a:latin typeface="+mn-ea"/>
                </a:rPr>
                <a:t>Windows Subsystem for Linux (Linux</a:t>
              </a:r>
              <a:r>
                <a:rPr lang="ko-KR" altLang="en-US" sz="1400" dirty="0" smtClean="0">
                  <a:latin typeface="+mn-ea"/>
                </a:rPr>
                <a:t>용 </a:t>
              </a:r>
              <a:r>
                <a:rPr lang="en-US" altLang="ko-KR" sz="1400" dirty="0" smtClean="0">
                  <a:latin typeface="+mn-ea"/>
                </a:rPr>
                <a:t>Windows </a:t>
              </a:r>
              <a:r>
                <a:rPr lang="ko-KR" altLang="en-US" sz="1400" dirty="0" smtClean="0">
                  <a:latin typeface="+mn-ea"/>
                </a:rPr>
                <a:t>하위 시스템</a:t>
              </a:r>
              <a:r>
                <a:rPr lang="en-US" altLang="ko-KR" sz="1400" dirty="0" smtClean="0">
                  <a:latin typeface="+mn-ea"/>
                </a:rPr>
                <a:t>)</a:t>
              </a:r>
              <a:r>
                <a:rPr lang="ko-KR" altLang="en-US" sz="1400" dirty="0" smtClean="0">
                  <a:latin typeface="+mn-ea"/>
                </a:rPr>
                <a:t>에 대해 체크 후 확인 클릭</a:t>
              </a:r>
              <a:endParaRPr lang="en-US" altLang="ko-KR" sz="1400" dirty="0" smtClean="0">
                <a:latin typeface="+mn-ea"/>
              </a:endParaRPr>
            </a:p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3"/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프로그램 실행 후 재부팅 누르기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28" name="꺾인 연결선 27"/>
            <p:cNvCxnSpPr>
              <a:stCxn id="26" idx="0"/>
              <a:endCxn id="27" idx="2"/>
            </p:cNvCxnSpPr>
            <p:nvPr/>
          </p:nvCxnSpPr>
          <p:spPr>
            <a:xfrm rot="5400000" flipH="1" flipV="1">
              <a:off x="2422154" y="2706821"/>
              <a:ext cx="982410" cy="2377165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00638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r>
              <a:rPr lang="en-US" altLang="ko-KR" b="1" dirty="0" smtClean="0"/>
              <a:t>2. </a:t>
            </a:r>
            <a:r>
              <a:rPr lang="en-US" altLang="ko-KR" b="1" dirty="0" err="1" smtClean="0"/>
              <a:t>Nvidia</a:t>
            </a:r>
            <a:r>
              <a:rPr lang="en-US" altLang="ko-KR" b="1" dirty="0" smtClean="0"/>
              <a:t> GPU Driver </a:t>
            </a:r>
            <a:r>
              <a:rPr lang="ko-KR" altLang="en-US" b="1" dirty="0" smtClean="0"/>
              <a:t>설치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582" b="-1"/>
          <a:stretch/>
        </p:blipFill>
        <p:spPr>
          <a:xfrm>
            <a:off x="314960" y="1505712"/>
            <a:ext cx="8148320" cy="4861650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3180080" y="869645"/>
            <a:ext cx="8177371" cy="4078275"/>
            <a:chOff x="-3351727" y="1214087"/>
            <a:chExt cx="8177371" cy="4078275"/>
          </a:xfrm>
        </p:grpSpPr>
        <p:sp>
          <p:nvSpPr>
            <p:cNvPr id="17" name="직사각형 16"/>
            <p:cNvSpPr/>
            <p:nvPr/>
          </p:nvSpPr>
          <p:spPr>
            <a:xfrm>
              <a:off x="-3351727" y="3583967"/>
              <a:ext cx="3474720" cy="170839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45782" y="1214087"/>
              <a:ext cx="3979862" cy="2369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en-US" altLang="ko-KR" sz="1400" dirty="0" err="1" smtClean="0">
                  <a:latin typeface="+mn-ea"/>
                </a:rPr>
                <a:t>Nvidia</a:t>
              </a:r>
              <a:r>
                <a:rPr lang="en-US" altLang="ko-KR" sz="1400" dirty="0" smtClean="0">
                  <a:latin typeface="+mn-ea"/>
                </a:rPr>
                <a:t> </a:t>
              </a:r>
              <a:r>
                <a:rPr lang="ko-KR" altLang="en-US" sz="1400" dirty="0" smtClean="0">
                  <a:latin typeface="+mn-ea"/>
                </a:rPr>
                <a:t>드라이버 센터 이동</a:t>
              </a:r>
              <a:endParaRPr lang="en-US" altLang="ko-KR" sz="1400" dirty="0" smtClean="0">
                <a:latin typeface="+mn-ea"/>
              </a:endParaRPr>
            </a:p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dirty="0" smtClean="0">
                  <a:latin typeface="+mn-ea"/>
                </a:rPr>
                <a:t>현재 사용하는 </a:t>
              </a:r>
              <a:r>
                <a:rPr lang="en-US" altLang="ko-KR" sz="1400" dirty="0" smtClean="0">
                  <a:latin typeface="+mn-ea"/>
                </a:rPr>
                <a:t>GPU </a:t>
              </a:r>
              <a:r>
                <a:rPr lang="ko-KR" altLang="en-US" sz="1400" dirty="0" smtClean="0">
                  <a:latin typeface="+mn-ea"/>
                </a:rPr>
                <a:t>드라이버 정보 입력 후 </a:t>
              </a:r>
              <a:r>
                <a:rPr lang="en-US" altLang="ko-KR" sz="1400" dirty="0" smtClean="0">
                  <a:latin typeface="+mn-ea"/>
                </a:rPr>
                <a:t>Search </a:t>
              </a:r>
              <a:r>
                <a:rPr lang="ko-KR" altLang="en-US" sz="1400" dirty="0" smtClean="0">
                  <a:latin typeface="+mn-ea"/>
                </a:rPr>
                <a:t>하여 최신 드라이버 설치</a:t>
              </a:r>
              <a:endParaRPr lang="en-US" altLang="ko-KR" sz="1400" dirty="0" smtClean="0">
                <a:latin typeface="+mn-ea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ko-KR" sz="14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※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윈도우에서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사용하는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GPU 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확인하는 방법</a:t>
              </a:r>
              <a:endParaRPr lang="en-US" altLang="ko-KR" sz="1400" b="1" dirty="0" smtClean="0">
                <a:solidFill>
                  <a:srgbClr val="00B05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182563" indent="-182563">
                <a:spcBef>
                  <a:spcPts val="600"/>
                </a:spcBef>
                <a:spcAft>
                  <a:spcPts val="600"/>
                </a:spcAft>
                <a:buFontTx/>
                <a:buChar char="-"/>
              </a:pPr>
              <a:r>
                <a:rPr lang="en-US" altLang="ko-KR" sz="14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Ctrl + Shift + ESC 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작업 관리자 실행</a:t>
              </a:r>
              <a:endParaRPr lang="en-US" altLang="ko-KR" sz="1400" b="1" dirty="0" smtClean="0">
                <a:solidFill>
                  <a:srgbClr val="00B050"/>
                </a:solidFill>
                <a:latin typeface="+mn-ea"/>
                <a:ea typeface="맑은 고딕" panose="020B0503020000020004" pitchFamily="50" charset="-127"/>
              </a:endParaRPr>
            </a:p>
            <a:p>
              <a:pPr marL="182563" indent="-182563">
                <a:spcBef>
                  <a:spcPts val="600"/>
                </a:spcBef>
                <a:spcAft>
                  <a:spcPts val="600"/>
                </a:spcAft>
                <a:buFontTx/>
                <a:buChar char="-"/>
              </a:pPr>
              <a:r>
                <a:rPr lang="ko-KR" altLang="en-US" sz="1400" b="1" dirty="0" smtClean="0">
                  <a:solidFill>
                    <a:srgbClr val="00B050"/>
                  </a:solidFill>
                  <a:latin typeface="+mn-ea"/>
                </a:rPr>
                <a:t>성능 → 좌측 바에서 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+mn-ea"/>
                </a:rPr>
                <a:t>GPU 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+mn-ea"/>
                </a:rPr>
                <a:t>찾기</a:t>
              </a:r>
              <a:endParaRPr lang="en-US" altLang="ko-KR" sz="1400" b="1" dirty="0" smtClean="0">
                <a:solidFill>
                  <a:srgbClr val="00B050"/>
                </a:solidFill>
                <a:latin typeface="+mn-ea"/>
              </a:endParaRPr>
            </a:p>
            <a:p>
              <a:pPr marL="182563" indent="-182563">
                <a:spcBef>
                  <a:spcPts val="600"/>
                </a:spcBef>
                <a:spcAft>
                  <a:spcPts val="600"/>
                </a:spcAft>
                <a:buFontTx/>
                <a:buChar char="-"/>
              </a:pPr>
              <a:r>
                <a:rPr lang="en-US" altLang="ko-KR" sz="1400" b="1" dirty="0" smtClean="0">
                  <a:solidFill>
                    <a:srgbClr val="00B050"/>
                  </a:solidFill>
                  <a:latin typeface="+mn-ea"/>
                </a:rPr>
                <a:t>GPU 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+mn-ea"/>
                </a:rPr>
                <a:t>중 </a:t>
              </a:r>
              <a:r>
                <a:rPr lang="en-US" altLang="ko-KR" sz="1400" b="1" dirty="0" err="1" smtClean="0">
                  <a:solidFill>
                    <a:srgbClr val="00B050"/>
                  </a:solidFill>
                  <a:latin typeface="+mn-ea"/>
                </a:rPr>
                <a:t>Nvidia</a:t>
              </a:r>
              <a:r>
                <a:rPr lang="en-US" altLang="ko-KR" sz="1400" b="1" dirty="0" smtClean="0">
                  <a:solidFill>
                    <a:srgbClr val="00B050"/>
                  </a:solidFill>
                  <a:latin typeface="+mn-ea"/>
                </a:rPr>
                <a:t> </a:t>
              </a:r>
              <a:r>
                <a:rPr lang="ko-KR" altLang="en-US" sz="1400" b="1" dirty="0" smtClean="0">
                  <a:solidFill>
                    <a:srgbClr val="00B050"/>
                  </a:solidFill>
                  <a:latin typeface="+mn-ea"/>
                </a:rPr>
                <a:t>제품명을 찾아서 클릭</a:t>
              </a:r>
              <a:endParaRPr lang="ko-KR" altLang="en-US" sz="1400" b="1" dirty="0">
                <a:solidFill>
                  <a:srgbClr val="00B050"/>
                </a:solidFill>
                <a:latin typeface="+mn-ea"/>
              </a:endParaRPr>
            </a:p>
          </p:txBody>
        </p:sp>
        <p:cxnSp>
          <p:nvCxnSpPr>
            <p:cNvPr id="21" name="꺾인 연결선 20"/>
            <p:cNvCxnSpPr>
              <a:stCxn id="17" idx="0"/>
              <a:endCxn id="19" idx="1"/>
            </p:cNvCxnSpPr>
            <p:nvPr/>
          </p:nvCxnSpPr>
          <p:spPr>
            <a:xfrm rot="5400000" flipH="1" flipV="1">
              <a:off x="-976763" y="1761423"/>
              <a:ext cx="1184940" cy="2460149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280" y="3784136"/>
            <a:ext cx="3574192" cy="29589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9519920" y="4174245"/>
            <a:ext cx="2489200" cy="245355"/>
          </a:xfrm>
          <a:prstGeom prst="rect">
            <a:avLst/>
          </a:prstGeom>
          <a:solidFill>
            <a:srgbClr val="7030A0">
              <a:alpha val="30000"/>
            </a:srgb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6654800" y="4286763"/>
            <a:ext cx="286512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848974" y="4325115"/>
            <a:ext cx="142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 err="1" smtClean="0">
                <a:latin typeface="+mn-ea"/>
              </a:rPr>
              <a:t>Nvidia</a:t>
            </a:r>
            <a:r>
              <a:rPr lang="en-US" altLang="ko-KR" sz="1200" b="1" dirty="0" smtClean="0">
                <a:latin typeface="+mn-ea"/>
              </a:rPr>
              <a:t> GTX 1060</a:t>
            </a:r>
          </a:p>
          <a:p>
            <a:pPr algn="ctr"/>
            <a:r>
              <a:rPr lang="ko-KR" altLang="en-US" sz="1200" b="1" dirty="0" smtClean="0">
                <a:latin typeface="+mn-ea"/>
              </a:rPr>
              <a:t>사용 예시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3046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r>
              <a:rPr lang="en-US" altLang="ko-KR" b="1" dirty="0" smtClean="0"/>
              <a:t>3. Ubuntu </a:t>
            </a:r>
            <a:r>
              <a:rPr lang="ko-KR" altLang="en-US" b="1" dirty="0" smtClean="0"/>
              <a:t>설치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14" y="1986914"/>
            <a:ext cx="4315390" cy="37474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2164" y="1986914"/>
            <a:ext cx="5705475" cy="43815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4314" y="1518774"/>
            <a:ext cx="8952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원하는 버전의 </a:t>
            </a:r>
            <a:r>
              <a:rPr lang="en-US" altLang="ko-KR" sz="2000" b="1" dirty="0" smtClean="0">
                <a:latin typeface="+mn-ea"/>
              </a:rPr>
              <a:t>Linux </a:t>
            </a:r>
            <a:r>
              <a:rPr lang="ko-KR" altLang="en-US" sz="2000" b="1" dirty="0" smtClean="0">
                <a:latin typeface="+mn-ea"/>
              </a:rPr>
              <a:t>설치 </a:t>
            </a:r>
            <a:r>
              <a:rPr lang="en-US" altLang="ko-KR" sz="1200" b="1" dirty="0">
                <a:latin typeface="+mn-ea"/>
              </a:rPr>
              <a:t>(WSL </a:t>
            </a:r>
            <a:r>
              <a:rPr lang="ko-KR" altLang="en-US" sz="1200" b="1" dirty="0">
                <a:latin typeface="+mn-ea"/>
              </a:rPr>
              <a:t>설치 가이드라인 </a:t>
            </a:r>
            <a:r>
              <a:rPr lang="en-US" altLang="ko-KR" sz="1200" b="1" dirty="0">
                <a:latin typeface="+mn-ea"/>
              </a:rPr>
              <a:t>: https://docs.microsoft.com/ko-kr/windows/wsl/install</a:t>
            </a:r>
            <a:r>
              <a:rPr lang="en-US" altLang="ko-KR" sz="1200" b="1" dirty="0" smtClean="0">
                <a:latin typeface="+mn-ea"/>
              </a:rPr>
              <a:t>)</a:t>
            </a:r>
            <a:endParaRPr lang="en-US" altLang="ko-KR" sz="1200" b="1" dirty="0">
              <a:latin typeface="+mn-ea"/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360712" y="2750356"/>
            <a:ext cx="5724767" cy="738664"/>
            <a:chOff x="6676745" y="5125475"/>
            <a:chExt cx="5724767" cy="738664"/>
          </a:xfrm>
        </p:grpSpPr>
        <p:sp>
          <p:nvSpPr>
            <p:cNvPr id="20" name="직사각형 19"/>
            <p:cNvSpPr/>
            <p:nvPr/>
          </p:nvSpPr>
          <p:spPr>
            <a:xfrm>
              <a:off x="6676745" y="5229132"/>
              <a:ext cx="1919688" cy="315907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52478" y="5125475"/>
              <a:ext cx="3049034" cy="7386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en-US" altLang="ko-KR" sz="1400" dirty="0" smtClean="0">
                  <a:latin typeface="+mn-ea"/>
                </a:rPr>
                <a:t>wsl --list --online</a:t>
              </a:r>
              <a:r>
                <a:rPr lang="ko-KR" altLang="en-US" sz="1400" dirty="0" smtClean="0">
                  <a:latin typeface="+mn-ea"/>
                </a:rPr>
                <a:t>을 입력하여 현재 설치 가능한 </a:t>
              </a:r>
              <a:r>
                <a:rPr lang="en-US" altLang="ko-KR" sz="1400" dirty="0" smtClean="0">
                  <a:latin typeface="+mn-ea"/>
                </a:rPr>
                <a:t>Linux </a:t>
              </a:r>
              <a:r>
                <a:rPr lang="ko-KR" altLang="en-US" sz="1400" dirty="0" smtClean="0">
                  <a:latin typeface="+mn-ea"/>
                </a:rPr>
                <a:t>버전 리스트를 확인함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22" name="꺾인 연결선 21"/>
            <p:cNvCxnSpPr>
              <a:stCxn id="20" idx="3"/>
              <a:endCxn id="21" idx="1"/>
            </p:cNvCxnSpPr>
            <p:nvPr/>
          </p:nvCxnSpPr>
          <p:spPr>
            <a:xfrm>
              <a:off x="8596433" y="5387086"/>
              <a:ext cx="756045" cy="107721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그룹 28"/>
          <p:cNvGrpSpPr/>
          <p:nvPr/>
        </p:nvGrpSpPr>
        <p:grpSpPr>
          <a:xfrm>
            <a:off x="6360712" y="3970222"/>
            <a:ext cx="5724767" cy="1874651"/>
            <a:chOff x="6676745" y="4080984"/>
            <a:chExt cx="5724767" cy="1874651"/>
          </a:xfrm>
        </p:grpSpPr>
        <p:sp>
          <p:nvSpPr>
            <p:cNvPr id="30" name="직사각형 29"/>
            <p:cNvSpPr/>
            <p:nvPr/>
          </p:nvSpPr>
          <p:spPr>
            <a:xfrm>
              <a:off x="6676745" y="5626342"/>
              <a:ext cx="2874728" cy="32929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352478" y="4080984"/>
              <a:ext cx="3049034" cy="14773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2"/>
              </a:pPr>
              <a:r>
                <a:rPr lang="en-US" altLang="ko-KR" sz="1400" dirty="0" smtClean="0">
                  <a:latin typeface="+mn-ea"/>
                </a:rPr>
                <a:t>wsl --install --d &lt;Distribution Name&gt; </a:t>
              </a:r>
              <a:r>
                <a:rPr lang="ko-KR" altLang="en-US" sz="1400" dirty="0" smtClean="0">
                  <a:latin typeface="+mn-ea"/>
                </a:rPr>
                <a:t>명령어를 통해 원하는 버전의 </a:t>
              </a:r>
              <a:r>
                <a:rPr lang="en-US" altLang="ko-KR" sz="1400" dirty="0" smtClean="0">
                  <a:latin typeface="+mn-ea"/>
                </a:rPr>
                <a:t>Linux</a:t>
              </a:r>
              <a:r>
                <a:rPr lang="ko-KR" altLang="en-US" sz="1400" dirty="0" smtClean="0">
                  <a:latin typeface="+mn-ea"/>
                </a:rPr>
                <a:t>를 선택하여 설치함</a:t>
              </a:r>
              <a:endParaRPr lang="en-US" altLang="ko-KR" sz="1400" dirty="0" smtClean="0">
                <a:latin typeface="+mn-ea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en-US" sz="1400" b="1" dirty="0" smtClean="0">
                  <a:latin typeface="+mn-ea"/>
                </a:rPr>
                <a:t>예 </a:t>
              </a:r>
              <a:r>
                <a:rPr lang="en-US" altLang="ko-KR" sz="1400" b="1" dirty="0" smtClean="0">
                  <a:latin typeface="+mn-ea"/>
                </a:rPr>
                <a:t>: Ubuntu 18.04 </a:t>
              </a:r>
              <a:r>
                <a:rPr lang="ko-KR" altLang="en-US" sz="1400" b="1" dirty="0" smtClean="0">
                  <a:latin typeface="+mn-ea"/>
                </a:rPr>
                <a:t>설치</a:t>
              </a:r>
              <a:endParaRPr lang="en-US" altLang="ko-KR" sz="1400" b="1" dirty="0" smtClean="0">
                <a:latin typeface="+mn-ea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ko-KR" altLang="ko-KR" sz="1400" b="1" dirty="0" smtClean="0">
                  <a:latin typeface="+mn-ea"/>
                </a:rPr>
                <a:t>→</a:t>
              </a:r>
              <a:r>
                <a:rPr lang="en-US" altLang="ko-KR" sz="1400" b="1" dirty="0" smtClean="0">
                  <a:latin typeface="+mn-ea"/>
                </a:rPr>
                <a:t> wsl --install -d Ubuntu-18.04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33" name="꺾인 연결선 32"/>
            <p:cNvCxnSpPr>
              <a:stCxn id="30" idx="0"/>
              <a:endCxn id="31" idx="1"/>
            </p:cNvCxnSpPr>
            <p:nvPr/>
          </p:nvCxnSpPr>
          <p:spPr>
            <a:xfrm rot="5400000" flipH="1" flipV="1">
              <a:off x="8329946" y="4603811"/>
              <a:ext cx="806694" cy="1238369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22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4. </a:t>
            </a:r>
            <a:r>
              <a:rPr lang="en-US" altLang="ko-KR" b="1" dirty="0">
                <a:latin typeface="+mn-ea"/>
                <a:ea typeface="+mn-ea"/>
              </a:rPr>
              <a:t>WSL </a:t>
            </a:r>
            <a:r>
              <a:rPr lang="en-US" altLang="ko-KR" b="1" dirty="0" smtClean="0">
                <a:latin typeface="+mn-ea"/>
                <a:ea typeface="+mn-ea"/>
              </a:rPr>
              <a:t>1 → 2 </a:t>
            </a:r>
            <a:r>
              <a:rPr lang="ko-KR" altLang="en-US" b="1" dirty="0" smtClean="0">
                <a:latin typeface="+mn-ea"/>
                <a:ea typeface="+mn-ea"/>
              </a:rPr>
              <a:t>업그레이드</a:t>
            </a:r>
            <a:r>
              <a:rPr lang="ko-KR" altLang="en-US" sz="3200" b="1" dirty="0" smtClean="0">
                <a:latin typeface="+mn-ea"/>
                <a:ea typeface="+mn-ea"/>
              </a:rPr>
              <a:t> </a:t>
            </a:r>
            <a:r>
              <a:rPr lang="en-US" altLang="ko-KR" sz="3200" b="1" dirty="0" smtClean="0">
                <a:latin typeface="+mn-ea"/>
                <a:ea typeface="+mn-ea"/>
              </a:rPr>
              <a:t>: </a:t>
            </a:r>
            <a:r>
              <a:rPr lang="ko-KR" altLang="en-US" sz="3200" b="1" dirty="0" smtClean="0">
                <a:latin typeface="+mn-ea"/>
                <a:ea typeface="+mn-ea"/>
              </a:rPr>
              <a:t>가상화 기능 활성화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4947" y="1507744"/>
            <a:ext cx="7871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+mn-ea"/>
              </a:rPr>
              <a:t>가상화 기능 활성화</a:t>
            </a:r>
            <a:endParaRPr lang="en-US" altLang="ko-KR" sz="2000" b="1" dirty="0" smtClean="0">
              <a:latin typeface="+mn-ea"/>
            </a:endParaRPr>
          </a:p>
          <a:p>
            <a:endParaRPr lang="en-US" altLang="ko-KR" sz="1200" b="1" dirty="0" smtClean="0">
              <a:latin typeface="+mn-ea"/>
            </a:endParaRPr>
          </a:p>
          <a:p>
            <a:r>
              <a:rPr lang="en-US" altLang="ko-KR" sz="1200" b="1" dirty="0" smtClean="0">
                <a:latin typeface="+mn-ea"/>
              </a:rPr>
              <a:t>Manual </a:t>
            </a:r>
            <a:r>
              <a:rPr lang="en-US" altLang="ko-KR" sz="1200" b="1" dirty="0">
                <a:latin typeface="+mn-ea"/>
              </a:rPr>
              <a:t>installation steps for older versions of </a:t>
            </a:r>
            <a:r>
              <a:rPr lang="en-US" altLang="ko-KR" sz="1200" b="1" dirty="0" smtClean="0">
                <a:latin typeface="+mn-ea"/>
              </a:rPr>
              <a:t>WSL 3</a:t>
            </a:r>
            <a:r>
              <a:rPr lang="ko-KR" altLang="en-US" sz="1200" b="1" dirty="0" smtClean="0">
                <a:latin typeface="+mn-ea"/>
              </a:rPr>
              <a:t>단계</a:t>
            </a:r>
            <a:endParaRPr lang="en-US" altLang="ko-KR" sz="1200" b="1" dirty="0" smtClean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: https://docs.microsoft.com/en-us/windows/wsl/install-manual#step-3---enable-virtual-machine-feature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7" y="2760027"/>
            <a:ext cx="5830253" cy="23715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947" y="5349875"/>
            <a:ext cx="7344093" cy="899842"/>
          </a:xfrm>
          <a:prstGeom prst="rect">
            <a:avLst/>
          </a:prstGeom>
        </p:spPr>
      </p:pic>
      <p:grpSp>
        <p:nvGrpSpPr>
          <p:cNvPr id="16" name="그룹 15"/>
          <p:cNvGrpSpPr/>
          <p:nvPr/>
        </p:nvGrpSpPr>
        <p:grpSpPr>
          <a:xfrm>
            <a:off x="1524552" y="3763384"/>
            <a:ext cx="9163767" cy="2486333"/>
            <a:chOff x="1840585" y="3874146"/>
            <a:chExt cx="9163767" cy="2486333"/>
          </a:xfrm>
        </p:grpSpPr>
        <p:sp>
          <p:nvSpPr>
            <p:cNvPr id="17" name="직사각형 16"/>
            <p:cNvSpPr/>
            <p:nvPr/>
          </p:nvSpPr>
          <p:spPr>
            <a:xfrm>
              <a:off x="1840585" y="6031186"/>
              <a:ext cx="5902408" cy="32929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599117" y="3874146"/>
              <a:ext cx="4405235" cy="67710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342900" indent="-342900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dirty="0" smtClean="0">
                  <a:latin typeface="+mn-ea"/>
                </a:rPr>
                <a:t>윈도우 가상화 기능 활성화 명령어 입력</a:t>
              </a:r>
              <a:endParaRPr lang="en-US" altLang="ko-KR" sz="1400" dirty="0" smtClean="0">
                <a:latin typeface="+mn-ea"/>
              </a:endParaRPr>
            </a:p>
            <a:p>
              <a:pPr marL="342900" indent="-342900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명령어 실행 후 컴퓨터 재부팅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24" name="꺾인 연결선 23"/>
            <p:cNvCxnSpPr>
              <a:stCxn id="17" idx="0"/>
              <a:endCxn id="23" idx="2"/>
            </p:cNvCxnSpPr>
            <p:nvPr/>
          </p:nvCxnSpPr>
          <p:spPr>
            <a:xfrm rot="5400000" flipH="1" flipV="1">
              <a:off x="6056796" y="3286247"/>
              <a:ext cx="1479932" cy="4009946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4752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4. </a:t>
            </a:r>
            <a:r>
              <a:rPr lang="en-US" altLang="ko-KR" b="1" dirty="0">
                <a:latin typeface="+mn-ea"/>
                <a:ea typeface="+mn-ea"/>
              </a:rPr>
              <a:t>WSL </a:t>
            </a:r>
            <a:r>
              <a:rPr lang="en-US" altLang="ko-KR" b="1" dirty="0" smtClean="0">
                <a:latin typeface="+mn-ea"/>
                <a:ea typeface="+mn-ea"/>
              </a:rPr>
              <a:t>1 → 2 </a:t>
            </a:r>
            <a:r>
              <a:rPr lang="ko-KR" altLang="en-US" b="1" dirty="0" smtClean="0">
                <a:latin typeface="+mn-ea"/>
                <a:ea typeface="+mn-ea"/>
              </a:rPr>
              <a:t>업그레이드</a:t>
            </a:r>
            <a:r>
              <a:rPr lang="ko-KR" altLang="en-US" sz="3200" b="1" dirty="0" smtClean="0">
                <a:latin typeface="+mn-ea"/>
                <a:ea typeface="+mn-ea"/>
              </a:rPr>
              <a:t> </a:t>
            </a:r>
            <a:r>
              <a:rPr lang="en-US" altLang="ko-KR" sz="3200" b="1" dirty="0" smtClean="0">
                <a:latin typeface="+mn-ea"/>
                <a:ea typeface="+mn-ea"/>
              </a:rPr>
              <a:t>: Linux Kernel </a:t>
            </a:r>
            <a:r>
              <a:rPr lang="ko-KR" altLang="en-US" sz="3200" b="1" dirty="0" smtClean="0">
                <a:latin typeface="+mn-ea"/>
                <a:ea typeface="+mn-ea"/>
              </a:rPr>
              <a:t>설치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4947" y="1507744"/>
            <a:ext cx="87824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Linux Kernel </a:t>
            </a:r>
            <a:r>
              <a:rPr lang="ko-KR" altLang="en-US" sz="2000" b="1" dirty="0" smtClean="0">
                <a:latin typeface="+mn-ea"/>
              </a:rPr>
              <a:t>설치</a:t>
            </a:r>
            <a:endParaRPr lang="en-US" altLang="ko-KR" sz="2000" b="1" dirty="0" smtClean="0">
              <a:latin typeface="+mn-ea"/>
            </a:endParaRPr>
          </a:p>
          <a:p>
            <a:endParaRPr lang="en-US" altLang="ko-KR" sz="1200" b="1" dirty="0" smtClean="0">
              <a:latin typeface="+mn-ea"/>
            </a:endParaRPr>
          </a:p>
          <a:p>
            <a:r>
              <a:rPr lang="en-US" altLang="ko-KR" sz="1200" b="1" dirty="0" smtClean="0">
                <a:latin typeface="+mn-ea"/>
              </a:rPr>
              <a:t>Manual </a:t>
            </a:r>
            <a:r>
              <a:rPr lang="en-US" altLang="ko-KR" sz="1200" b="1" dirty="0">
                <a:latin typeface="+mn-ea"/>
              </a:rPr>
              <a:t>installation steps for older versions of </a:t>
            </a:r>
            <a:r>
              <a:rPr lang="en-US" altLang="ko-KR" sz="1200" b="1" dirty="0" smtClean="0">
                <a:latin typeface="+mn-ea"/>
              </a:rPr>
              <a:t>WSL 4</a:t>
            </a:r>
            <a:r>
              <a:rPr lang="ko-KR" altLang="en-US" sz="1200" b="1" dirty="0" smtClean="0">
                <a:latin typeface="+mn-ea"/>
              </a:rPr>
              <a:t>단계</a:t>
            </a:r>
            <a:endParaRPr lang="en-US" altLang="ko-KR" sz="1200" b="1" dirty="0" smtClean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: https://docs.microsoft.com/en-us/windows/wsl/install-manual#step-4---download-the-linux-kernel-update-package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615" y="2602230"/>
            <a:ext cx="5833385" cy="393065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60400" y="3363901"/>
            <a:ext cx="9946639" cy="1252883"/>
            <a:chOff x="976433" y="3474663"/>
            <a:chExt cx="9946639" cy="1252883"/>
          </a:xfrm>
        </p:grpSpPr>
        <p:sp>
          <p:nvSpPr>
            <p:cNvPr id="12" name="직사각형 11"/>
            <p:cNvSpPr/>
            <p:nvPr/>
          </p:nvSpPr>
          <p:spPr>
            <a:xfrm>
              <a:off x="976433" y="3474663"/>
              <a:ext cx="3576320" cy="399483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517837" y="3681106"/>
              <a:ext cx="4405235" cy="10464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en-US" altLang="ko-KR" sz="1400" dirty="0" smtClean="0">
                  <a:latin typeface="+mn-ea"/>
                </a:rPr>
                <a:t>WSL2 Linux </a:t>
              </a:r>
              <a:r>
                <a:rPr lang="ko-KR" altLang="en-US" sz="1400" dirty="0" smtClean="0">
                  <a:latin typeface="+mn-ea"/>
                </a:rPr>
                <a:t>커널 업데이트 패키지 다운로드</a:t>
              </a:r>
              <a:endParaRPr lang="en-US" altLang="ko-KR" sz="1400" dirty="0" smtClean="0">
                <a:latin typeface="+mn-ea"/>
              </a:endParaRPr>
            </a:p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dirty="0" smtClean="0">
                  <a:latin typeface="+mn-ea"/>
                </a:rPr>
                <a:t>다운로드 후 실행하여 </a:t>
              </a:r>
              <a:r>
                <a:rPr lang="en-US" altLang="ko-KR" sz="1400" dirty="0" smtClean="0">
                  <a:latin typeface="+mn-ea"/>
                </a:rPr>
                <a:t>Linux </a:t>
              </a:r>
              <a:r>
                <a:rPr lang="ko-KR" altLang="en-US" sz="1400" dirty="0" smtClean="0">
                  <a:latin typeface="+mn-ea"/>
                </a:rPr>
                <a:t>커널 업데이트 설치</a:t>
              </a:r>
              <a:endParaRPr lang="en-US" altLang="ko-KR" sz="1400" dirty="0" smtClean="0">
                <a:latin typeface="+mn-ea"/>
              </a:endParaRPr>
            </a:p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설치 후 재부팅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14" name="꺾인 연결선 13"/>
            <p:cNvCxnSpPr>
              <a:stCxn id="12" idx="3"/>
              <a:endCxn id="13" idx="1"/>
            </p:cNvCxnSpPr>
            <p:nvPr/>
          </p:nvCxnSpPr>
          <p:spPr>
            <a:xfrm>
              <a:off x="4552753" y="3674405"/>
              <a:ext cx="1965084" cy="529921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0460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4. </a:t>
            </a:r>
            <a:r>
              <a:rPr lang="en-US" altLang="ko-KR" b="1" dirty="0">
                <a:latin typeface="+mn-ea"/>
                <a:ea typeface="+mn-ea"/>
              </a:rPr>
              <a:t>WSL </a:t>
            </a:r>
            <a:r>
              <a:rPr lang="en-US" altLang="ko-KR" b="1" dirty="0" smtClean="0">
                <a:latin typeface="+mn-ea"/>
                <a:ea typeface="+mn-ea"/>
              </a:rPr>
              <a:t>1 → 2 </a:t>
            </a:r>
            <a:r>
              <a:rPr lang="ko-KR" altLang="en-US" b="1" dirty="0" smtClean="0">
                <a:latin typeface="+mn-ea"/>
                <a:ea typeface="+mn-ea"/>
              </a:rPr>
              <a:t>업그레이드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14947" y="1507744"/>
            <a:ext cx="705674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WSL 2 </a:t>
            </a:r>
            <a:r>
              <a:rPr lang="ko-KR" altLang="en-US" sz="2000" b="1" dirty="0" smtClean="0">
                <a:latin typeface="+mn-ea"/>
              </a:rPr>
              <a:t>업그레이드</a:t>
            </a:r>
            <a:endParaRPr lang="en-US" altLang="ko-KR" sz="2000" b="1" dirty="0" smtClean="0">
              <a:latin typeface="+mn-ea"/>
            </a:endParaRPr>
          </a:p>
          <a:p>
            <a:endParaRPr lang="en-US" altLang="ko-KR" sz="1200" b="1" dirty="0" smtClean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WSL 1</a:t>
            </a:r>
            <a:r>
              <a:rPr lang="ko-KR" altLang="en-US" sz="1200" b="1" dirty="0">
                <a:latin typeface="+mn-ea"/>
              </a:rPr>
              <a:t>에서 </a:t>
            </a:r>
            <a:r>
              <a:rPr lang="en-US" altLang="ko-KR" sz="1200" b="1" dirty="0">
                <a:latin typeface="+mn-ea"/>
              </a:rPr>
              <a:t>WSL 2</a:t>
            </a:r>
            <a:r>
              <a:rPr lang="ko-KR" altLang="en-US" sz="1200" b="1" dirty="0">
                <a:latin typeface="+mn-ea"/>
              </a:rPr>
              <a:t>로 버전 업그레이드</a:t>
            </a:r>
            <a:endParaRPr lang="en-US" altLang="ko-KR" sz="1200" b="1" dirty="0" smtClean="0">
              <a:latin typeface="+mn-ea"/>
            </a:endParaRPr>
          </a:p>
          <a:p>
            <a:r>
              <a:rPr lang="en-US" altLang="ko-KR" sz="1200" b="1" dirty="0">
                <a:latin typeface="+mn-ea"/>
              </a:rPr>
              <a:t>: https://docs.microsoft.com/ko-kr/windows/wsl/install#upgrade-version-from-wsl-1-to-wsl-2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948" y="2643506"/>
            <a:ext cx="4288366" cy="234505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314" y="2685371"/>
            <a:ext cx="7515966" cy="3268662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4613192" y="1874253"/>
            <a:ext cx="7233368" cy="2453907"/>
            <a:chOff x="4929225" y="4249372"/>
            <a:chExt cx="7233368" cy="2453907"/>
          </a:xfrm>
        </p:grpSpPr>
        <p:sp>
          <p:nvSpPr>
            <p:cNvPr id="7" name="직사각형 6"/>
            <p:cNvSpPr/>
            <p:nvPr/>
          </p:nvSpPr>
          <p:spPr>
            <a:xfrm>
              <a:off x="4929225" y="5875245"/>
              <a:ext cx="4043128" cy="828034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972353" y="4249372"/>
              <a:ext cx="3190240" cy="1323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en-US" altLang="ko-KR" sz="1400" dirty="0" smtClean="0">
                  <a:latin typeface="+mn-ea"/>
                </a:rPr>
                <a:t>wsl -l -v</a:t>
              </a:r>
              <a:r>
                <a:rPr lang="ko-KR" altLang="en-US" sz="1400" dirty="0" smtClean="0">
                  <a:latin typeface="+mn-ea"/>
                </a:rPr>
                <a:t>를 입력하여 현재 설치된 </a:t>
              </a:r>
              <a:r>
                <a:rPr lang="en-US" altLang="ko-KR" sz="1400" dirty="0" smtClean="0">
                  <a:latin typeface="+mn-ea"/>
                </a:rPr>
                <a:t>Linux</a:t>
              </a:r>
              <a:r>
                <a:rPr lang="ko-KR" altLang="en-US" sz="1400" dirty="0" smtClean="0">
                  <a:latin typeface="+mn-ea"/>
                </a:rPr>
                <a:t>가 </a:t>
              </a:r>
              <a:r>
                <a:rPr lang="en-US" altLang="ko-KR" sz="1400" dirty="0" smtClean="0">
                  <a:latin typeface="+mn-ea"/>
                </a:rPr>
                <a:t>WSL1 </a:t>
              </a:r>
              <a:r>
                <a:rPr lang="ko-KR" altLang="en-US" sz="1400" dirty="0" smtClean="0">
                  <a:latin typeface="+mn-ea"/>
                </a:rPr>
                <a:t>또는 </a:t>
              </a:r>
              <a:r>
                <a:rPr lang="en-US" altLang="ko-KR" sz="1400" dirty="0" smtClean="0">
                  <a:latin typeface="+mn-ea"/>
                </a:rPr>
                <a:t>WSL2</a:t>
              </a:r>
              <a:r>
                <a:rPr lang="ko-KR" altLang="en-US" sz="1400" dirty="0" smtClean="0">
                  <a:latin typeface="+mn-ea"/>
                </a:rPr>
                <a:t>로 설치 되어있는지 파악함</a:t>
              </a:r>
              <a:endParaRPr lang="en-US" altLang="ko-KR" sz="1400" dirty="0" smtClean="0">
                <a:latin typeface="+mn-ea"/>
              </a:endParaRPr>
            </a:p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dirty="0" smtClean="0">
                  <a:latin typeface="+mn-ea"/>
                </a:rPr>
                <a:t>설치된 </a:t>
              </a:r>
              <a:r>
                <a:rPr lang="en-US" altLang="ko-KR" sz="1400" dirty="0" smtClean="0">
                  <a:latin typeface="+mn-ea"/>
                </a:rPr>
                <a:t>Linux</a:t>
              </a:r>
              <a:r>
                <a:rPr lang="ko-KR" altLang="en-US" sz="1400" dirty="0" smtClean="0">
                  <a:latin typeface="+mn-ea"/>
                </a:rPr>
                <a:t>가 </a:t>
              </a:r>
              <a:r>
                <a:rPr lang="en-US" altLang="ko-KR" sz="1400" dirty="0" smtClean="0">
                  <a:latin typeface="+mn-ea"/>
                </a:rPr>
                <a:t>WSL1</a:t>
              </a:r>
              <a:r>
                <a:rPr lang="ko-KR" altLang="en-US" sz="1400" dirty="0" smtClean="0">
                  <a:latin typeface="+mn-ea"/>
                </a:rPr>
                <a:t>으로 </a:t>
              </a:r>
              <a:r>
                <a:rPr lang="ko-KR" altLang="en-US" sz="1400" dirty="0" err="1" smtClean="0">
                  <a:latin typeface="+mn-ea"/>
                </a:rPr>
                <a:t>설치됬다면</a:t>
              </a:r>
              <a:r>
                <a:rPr lang="ko-KR" altLang="en-US" sz="1400" dirty="0" smtClean="0">
                  <a:latin typeface="+mn-ea"/>
                </a:rPr>
                <a:t> </a:t>
              </a:r>
              <a:r>
                <a:rPr lang="en-US" altLang="ko-KR" sz="1400" dirty="0" smtClean="0">
                  <a:latin typeface="+mn-ea"/>
                </a:rPr>
                <a:t>WSL2</a:t>
              </a:r>
              <a:r>
                <a:rPr lang="ko-KR" altLang="en-US" sz="1400" dirty="0" smtClean="0">
                  <a:latin typeface="+mn-ea"/>
                </a:rPr>
                <a:t>로 업그레이드함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9" name="꺾인 연결선 8"/>
            <p:cNvCxnSpPr>
              <a:stCxn id="7" idx="3"/>
              <a:endCxn id="8" idx="2"/>
            </p:cNvCxnSpPr>
            <p:nvPr/>
          </p:nvCxnSpPr>
          <p:spPr>
            <a:xfrm flipV="1">
              <a:off x="8972353" y="5572811"/>
              <a:ext cx="576000" cy="716451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9280106" y="3421212"/>
            <a:ext cx="2115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</a:rPr>
              <a:t>Version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 </a:t>
            </a:r>
            <a:r>
              <a:rPr lang="en-US" altLang="ko-KR" sz="1400" b="1" dirty="0" smtClean="0">
                <a:solidFill>
                  <a:schemeClr val="bg1"/>
                </a:solidFill>
              </a:rPr>
              <a:t>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이기에 </a:t>
            </a:r>
            <a:endParaRPr lang="en-US" altLang="ko-KR" sz="1400" b="1" dirty="0" smtClean="0">
              <a:solidFill>
                <a:schemeClr val="bg1"/>
              </a:solidFill>
            </a:endParaRPr>
          </a:p>
          <a:p>
            <a:r>
              <a:rPr lang="en-US" altLang="ko-KR" sz="1400" b="1" dirty="0" smtClean="0">
                <a:solidFill>
                  <a:schemeClr val="bg1"/>
                </a:solidFill>
              </a:rPr>
              <a:t>WSL1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으로 설치된 상태임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6414756" y="4343351"/>
            <a:ext cx="5518163" cy="2071752"/>
            <a:chOff x="6016345" y="3486851"/>
            <a:chExt cx="5518163" cy="2071752"/>
          </a:xfrm>
        </p:grpSpPr>
        <p:sp>
          <p:nvSpPr>
            <p:cNvPr id="20" name="직사각형 19"/>
            <p:cNvSpPr/>
            <p:nvPr/>
          </p:nvSpPr>
          <p:spPr>
            <a:xfrm>
              <a:off x="6016345" y="3486851"/>
              <a:ext cx="3318524" cy="208329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44268" y="3865832"/>
              <a:ext cx="3190240" cy="16927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3"/>
              </a:pPr>
              <a:r>
                <a:rPr lang="en-US" altLang="ko-KR" sz="1400" dirty="0" smtClean="0">
                  <a:latin typeface="+mn-ea"/>
                </a:rPr>
                <a:t>wsl --set-version &lt;Distribution Name&gt; 2 </a:t>
              </a:r>
              <a:r>
                <a:rPr lang="ko-KR" altLang="en-US" sz="1400" dirty="0" smtClean="0">
                  <a:latin typeface="+mn-ea"/>
                </a:rPr>
                <a:t>명령어를 사용하여 원하는 </a:t>
              </a:r>
              <a:r>
                <a:rPr lang="en-US" altLang="ko-KR" sz="1400" dirty="0" smtClean="0">
                  <a:latin typeface="+mn-ea"/>
                </a:rPr>
                <a:t>Linux</a:t>
              </a:r>
              <a:r>
                <a:rPr lang="ko-KR" altLang="en-US" sz="1400" dirty="0" smtClean="0">
                  <a:latin typeface="+mn-ea"/>
                </a:rPr>
                <a:t>를 </a:t>
              </a:r>
              <a:r>
                <a:rPr lang="en-US" altLang="ko-KR" sz="1400" dirty="0" smtClean="0">
                  <a:latin typeface="+mn-ea"/>
                </a:rPr>
                <a:t>WSL2</a:t>
              </a:r>
              <a:r>
                <a:rPr lang="ko-KR" altLang="en-US" sz="1400" dirty="0" smtClean="0">
                  <a:latin typeface="+mn-ea"/>
                </a:rPr>
                <a:t>로 업그레이드함</a:t>
              </a:r>
              <a:endParaRPr lang="en-US" altLang="ko-KR" sz="1400" dirty="0" smtClean="0">
                <a:latin typeface="+mn-ea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sz="1400" dirty="0" smtClean="0">
                  <a:latin typeface="+mn-ea"/>
                </a:rPr>
                <a:t>ex : Ubuntu 18.04 </a:t>
              </a:r>
              <a:r>
                <a:rPr lang="ko-KR" altLang="en-US" sz="1400" dirty="0" smtClean="0">
                  <a:latin typeface="+mn-ea"/>
                </a:rPr>
                <a:t>업그레이드</a:t>
              </a:r>
              <a:endParaRPr lang="en-US" altLang="ko-KR" sz="1400" dirty="0" smtClean="0">
                <a:latin typeface="+mn-ea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sz="1400" dirty="0" smtClean="0">
                  <a:latin typeface="+mn-ea"/>
                </a:rPr>
                <a:t>wsl --set-version Ubuntu-18.04 2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22" name="꺾인 연결선 21"/>
            <p:cNvCxnSpPr>
              <a:stCxn id="20" idx="3"/>
              <a:endCxn id="21" idx="0"/>
            </p:cNvCxnSpPr>
            <p:nvPr/>
          </p:nvCxnSpPr>
          <p:spPr>
            <a:xfrm>
              <a:off x="9334869" y="3591016"/>
              <a:ext cx="604519" cy="274816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1644860" y="4876800"/>
            <a:ext cx="6176978" cy="601192"/>
            <a:chOff x="7661205" y="2912860"/>
            <a:chExt cx="6176978" cy="601192"/>
          </a:xfrm>
        </p:grpSpPr>
        <p:sp>
          <p:nvSpPr>
            <p:cNvPr id="27" name="직사각형 26"/>
            <p:cNvSpPr/>
            <p:nvPr/>
          </p:nvSpPr>
          <p:spPr>
            <a:xfrm>
              <a:off x="10519659" y="2912860"/>
              <a:ext cx="3318524" cy="29341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661205" y="3206275"/>
              <a:ext cx="2772093" cy="3077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4"/>
              </a:pPr>
              <a:r>
                <a:rPr lang="en-US" altLang="ko-KR" sz="1400" dirty="0" smtClean="0">
                  <a:latin typeface="+mn-ea"/>
                </a:rPr>
                <a:t>WSL2 </a:t>
              </a:r>
              <a:r>
                <a:rPr lang="ko-KR" altLang="en-US" sz="1400" dirty="0" smtClean="0">
                  <a:latin typeface="+mn-ea"/>
                </a:rPr>
                <a:t>업그레이드 완료 확인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29" name="꺾인 연결선 28"/>
            <p:cNvCxnSpPr>
              <a:stCxn id="27" idx="1"/>
              <a:endCxn id="28" idx="0"/>
            </p:cNvCxnSpPr>
            <p:nvPr/>
          </p:nvCxnSpPr>
          <p:spPr>
            <a:xfrm rot="10800000" flipV="1">
              <a:off x="9047253" y="3059567"/>
              <a:ext cx="1472407" cy="146707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606760" y="5293633"/>
            <a:ext cx="6887000" cy="1564367"/>
            <a:chOff x="7743262" y="2252460"/>
            <a:chExt cx="6887000" cy="1564367"/>
          </a:xfrm>
        </p:grpSpPr>
        <p:sp>
          <p:nvSpPr>
            <p:cNvPr id="38" name="직사각형 37"/>
            <p:cNvSpPr/>
            <p:nvPr/>
          </p:nvSpPr>
          <p:spPr>
            <a:xfrm>
              <a:off x="10639815" y="2252460"/>
              <a:ext cx="3990447" cy="66040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743262" y="2708831"/>
              <a:ext cx="2772093" cy="1107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5"/>
              </a:pPr>
              <a:r>
                <a:rPr lang="en-US" altLang="ko-KR" sz="1400" dirty="0" smtClean="0">
                  <a:latin typeface="+mn-ea"/>
                </a:rPr>
                <a:t>wsl -l -v</a:t>
              </a:r>
              <a:r>
                <a:rPr lang="ko-KR" altLang="en-US" sz="1400" dirty="0" smtClean="0">
                  <a:latin typeface="+mn-ea"/>
                </a:rPr>
                <a:t>를 입력하여 원하는 </a:t>
              </a:r>
              <a:r>
                <a:rPr lang="en-US" altLang="ko-KR" sz="1400" dirty="0" smtClean="0">
                  <a:latin typeface="+mn-ea"/>
                </a:rPr>
                <a:t>Linux</a:t>
              </a:r>
              <a:r>
                <a:rPr lang="ko-KR" altLang="en-US" sz="1400" dirty="0" smtClean="0">
                  <a:latin typeface="+mn-ea"/>
                </a:rPr>
                <a:t>가 </a:t>
              </a:r>
              <a:r>
                <a:rPr lang="en-US" altLang="ko-KR" sz="1400" dirty="0" smtClean="0">
                  <a:latin typeface="+mn-ea"/>
                </a:rPr>
                <a:t>WSL2</a:t>
              </a:r>
              <a:r>
                <a:rPr lang="ko-KR" altLang="en-US" sz="1400" dirty="0" smtClean="0">
                  <a:latin typeface="+mn-ea"/>
                </a:rPr>
                <a:t>로 전환되었는지 다시 확인</a:t>
              </a:r>
              <a:endParaRPr lang="en-US" altLang="ko-KR" sz="1400" dirty="0" smtClean="0">
                <a:latin typeface="+mn-ea"/>
              </a:endParaRPr>
            </a:p>
            <a:p>
              <a:pPr marL="263525" indent="-26352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5"/>
              </a:pP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확인 후 재부팅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40" name="꺾인 연결선 39"/>
            <p:cNvCxnSpPr>
              <a:stCxn id="38" idx="1"/>
              <a:endCxn id="39" idx="0"/>
            </p:cNvCxnSpPr>
            <p:nvPr/>
          </p:nvCxnSpPr>
          <p:spPr>
            <a:xfrm rot="10800000" flipV="1">
              <a:off x="9129309" y="2582659"/>
              <a:ext cx="1510506" cy="126171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5666830" y="5979453"/>
            <a:ext cx="1935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 smtClean="0"/>
              <a:t>Version</a:t>
            </a:r>
            <a:r>
              <a:rPr lang="ko-KR" altLang="en-US" sz="1400" b="1" dirty="0" smtClean="0"/>
              <a:t>이 </a:t>
            </a:r>
            <a:r>
              <a:rPr lang="en-US" altLang="ko-KR" sz="1400" b="1" dirty="0"/>
              <a:t>2</a:t>
            </a:r>
            <a:r>
              <a:rPr lang="ko-KR" altLang="en-US" sz="1400" b="1" dirty="0" smtClean="0"/>
              <a:t>이기에 </a:t>
            </a:r>
            <a:endParaRPr lang="en-US" altLang="ko-KR" sz="1400" b="1" dirty="0" smtClean="0"/>
          </a:p>
          <a:p>
            <a:pPr algn="ctr"/>
            <a:r>
              <a:rPr lang="en-US" altLang="ko-KR" sz="1400" b="1" dirty="0" smtClean="0"/>
              <a:t>WSL2</a:t>
            </a:r>
            <a:r>
              <a:rPr lang="ko-KR" altLang="en-US" sz="1400" b="1" dirty="0" smtClean="0"/>
              <a:t>로 변환된 상태임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2918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 </a:t>
            </a:r>
            <a:r>
              <a:rPr lang="en-US" altLang="ko-KR" b="1" dirty="0" err="1" smtClean="0">
                <a:latin typeface="+mn-ea"/>
                <a:ea typeface="+mn-ea"/>
              </a:rPr>
              <a:t>MobaXterm</a:t>
            </a:r>
            <a:r>
              <a:rPr lang="en-US" altLang="ko-KR" b="1" dirty="0" smtClean="0">
                <a:latin typeface="+mn-ea"/>
                <a:ea typeface="+mn-ea"/>
              </a:rPr>
              <a:t> Setup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20" y="1505712"/>
            <a:ext cx="6618258" cy="46410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990080" y="2071930"/>
            <a:ext cx="511047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err="1" smtClean="0">
                <a:latin typeface="+mn-ea"/>
              </a:rPr>
              <a:t>MobaXterm</a:t>
            </a:r>
            <a:endParaRPr lang="en-US" altLang="ko-KR" b="1" dirty="0" smtClean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RDP, SSH, FTP </a:t>
            </a:r>
            <a:r>
              <a:rPr lang="ko-KR" altLang="en-US" dirty="0" smtClean="0">
                <a:latin typeface="+mn-ea"/>
              </a:rPr>
              <a:t>등 각종 </a:t>
            </a:r>
            <a:r>
              <a:rPr lang="en-US" altLang="ko-KR" dirty="0" smtClean="0">
                <a:latin typeface="+mn-ea"/>
              </a:rPr>
              <a:t>Terminal </a:t>
            </a:r>
            <a:r>
              <a:rPr lang="ko-KR" altLang="en-US" dirty="0" smtClean="0">
                <a:latin typeface="+mn-ea"/>
              </a:rPr>
              <a:t>기능을 제공할 수 있는 통합 </a:t>
            </a:r>
            <a:r>
              <a:rPr lang="en-US" altLang="ko-KR" dirty="0" smtClean="0">
                <a:latin typeface="+mn-ea"/>
              </a:rPr>
              <a:t>Terminal </a:t>
            </a:r>
            <a:r>
              <a:rPr lang="ko-KR" altLang="en-US" dirty="0" smtClean="0">
                <a:latin typeface="+mn-ea"/>
              </a:rPr>
              <a:t>프로그램</a:t>
            </a:r>
            <a:endParaRPr lang="en-US" altLang="ko-KR" dirty="0" smtClean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>
                <a:latin typeface="+mn-ea"/>
                <a:hlinkClick r:id="rId4"/>
              </a:rPr>
              <a:t>https://mobaxterm.mobatek.net</a:t>
            </a:r>
            <a:r>
              <a:rPr lang="en-US" altLang="ko-KR" dirty="0" smtClean="0">
                <a:latin typeface="+mn-ea"/>
                <a:hlinkClick r:id="rId4"/>
              </a:rPr>
              <a:t>/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에서 </a:t>
            </a:r>
            <a:r>
              <a:rPr lang="en-US" altLang="ko-KR" dirty="0" smtClean="0">
                <a:latin typeface="+mn-ea"/>
              </a:rPr>
              <a:t>Home Edition</a:t>
            </a:r>
            <a:r>
              <a:rPr lang="ko-KR" altLang="en-US" dirty="0" smtClean="0">
                <a:latin typeface="+mn-ea"/>
              </a:rPr>
              <a:t>으로 설치 후 실행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 smtClean="0">
                <a:latin typeface="+mn-ea"/>
              </a:rPr>
              <a:t>MobaXterm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사용 이유</a:t>
            </a:r>
            <a:endParaRPr lang="en-US" altLang="ko-KR" b="1" dirty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VS Code</a:t>
            </a:r>
            <a:r>
              <a:rPr lang="ko-KR" altLang="en-US" dirty="0" smtClean="0">
                <a:latin typeface="+mn-ea"/>
              </a:rPr>
              <a:t>로 작성한 코드 실행</a:t>
            </a:r>
            <a:endParaRPr lang="en-US" altLang="ko-KR" dirty="0" smtClean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+mn-ea"/>
              </a:rPr>
              <a:t>htop</a:t>
            </a:r>
            <a:r>
              <a:rPr lang="en-US" altLang="ko-KR" dirty="0" smtClean="0">
                <a:latin typeface="+mn-ea"/>
              </a:rPr>
              <a:t>, top, </a:t>
            </a:r>
            <a:r>
              <a:rPr lang="en-US" altLang="ko-KR" dirty="0" err="1" smtClean="0">
                <a:latin typeface="+mn-ea"/>
              </a:rPr>
              <a:t>nvidia-smi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등을 사용하여 </a:t>
            </a:r>
            <a:r>
              <a:rPr lang="en-US" altLang="ko-KR" dirty="0" smtClean="0">
                <a:latin typeface="+mn-ea"/>
              </a:rPr>
              <a:t>CPU, RAM, GPU </a:t>
            </a:r>
            <a:r>
              <a:rPr lang="ko-KR" altLang="en-US" dirty="0" smtClean="0">
                <a:latin typeface="+mn-ea"/>
              </a:rPr>
              <a:t>상태 모니터링</a:t>
            </a: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09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 </a:t>
            </a:r>
            <a:r>
              <a:rPr lang="en-US" altLang="ko-KR" b="1" dirty="0" err="1" smtClean="0">
                <a:latin typeface="+mn-ea"/>
                <a:ea typeface="+mn-ea"/>
              </a:rPr>
              <a:t>MobaXterm</a:t>
            </a:r>
            <a:r>
              <a:rPr lang="en-US" altLang="ko-KR" b="1" dirty="0" smtClean="0">
                <a:latin typeface="+mn-ea"/>
                <a:ea typeface="+mn-ea"/>
              </a:rPr>
              <a:t> Setup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920" y="1383791"/>
            <a:ext cx="9662160" cy="517831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그룹 6"/>
          <p:cNvGrpSpPr/>
          <p:nvPr/>
        </p:nvGrpSpPr>
        <p:grpSpPr>
          <a:xfrm>
            <a:off x="891540" y="2369657"/>
            <a:ext cx="1699260" cy="1464383"/>
            <a:chOff x="1207573" y="4744777"/>
            <a:chExt cx="1699260" cy="1399882"/>
          </a:xfrm>
        </p:grpSpPr>
        <p:sp>
          <p:nvSpPr>
            <p:cNvPr id="8" name="직사각형 7"/>
            <p:cNvSpPr/>
            <p:nvPr/>
          </p:nvSpPr>
          <p:spPr>
            <a:xfrm>
              <a:off x="1580953" y="4744777"/>
              <a:ext cx="182880" cy="42688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07573" y="5850439"/>
              <a:ext cx="1699260" cy="294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en-US" altLang="ko-KR" sz="1400" dirty="0" smtClean="0">
                  <a:latin typeface="+mn-ea"/>
                </a:rPr>
                <a:t>Sessions </a:t>
              </a:r>
              <a:r>
                <a:rPr lang="ko-KR" altLang="en-US" sz="1400" dirty="0" smtClean="0">
                  <a:latin typeface="+mn-ea"/>
                </a:rPr>
                <a:t>클릭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11" name="꺾인 연결선 10"/>
            <p:cNvCxnSpPr>
              <a:stCxn id="8" idx="2"/>
              <a:endCxn id="9" idx="0"/>
            </p:cNvCxnSpPr>
            <p:nvPr/>
          </p:nvCxnSpPr>
          <p:spPr>
            <a:xfrm rot="16200000" flipH="1">
              <a:off x="1525409" y="5318643"/>
              <a:ext cx="678780" cy="384810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/>
          <p:cNvGrpSpPr/>
          <p:nvPr/>
        </p:nvGrpSpPr>
        <p:grpSpPr>
          <a:xfrm>
            <a:off x="1577340" y="2295159"/>
            <a:ext cx="3970020" cy="892552"/>
            <a:chOff x="11233" y="4946614"/>
            <a:chExt cx="3970020" cy="853237"/>
          </a:xfrm>
        </p:grpSpPr>
        <p:sp>
          <p:nvSpPr>
            <p:cNvPr id="20" name="직사각형 19"/>
            <p:cNvSpPr/>
            <p:nvPr/>
          </p:nvSpPr>
          <p:spPr>
            <a:xfrm>
              <a:off x="11233" y="5017837"/>
              <a:ext cx="739140" cy="153822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38053" y="4946614"/>
              <a:ext cx="2743200" cy="853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6700" indent="-266700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2"/>
              </a:pPr>
              <a:r>
                <a:rPr lang="en-US" altLang="ko-KR" sz="1400" dirty="0" smtClean="0">
                  <a:latin typeface="+mn-ea"/>
                </a:rPr>
                <a:t>WSL </a:t>
              </a:r>
              <a:r>
                <a:rPr lang="ko-KR" altLang="en-US" sz="1400" dirty="0" smtClean="0">
                  <a:latin typeface="+mn-ea"/>
                </a:rPr>
                <a:t>리눅스 환경이 자동 등록되어있는 것 확인</a:t>
              </a:r>
              <a:endParaRPr lang="en-US" altLang="ko-KR" sz="1400" dirty="0" smtClean="0">
                <a:latin typeface="+mn-ea"/>
              </a:endParaRPr>
            </a:p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2"/>
              </a:pPr>
              <a:r>
                <a:rPr lang="en-US" altLang="ko-KR" sz="1400" dirty="0" smtClean="0">
                  <a:latin typeface="+mn-ea"/>
                </a:rPr>
                <a:t>WSL </a:t>
              </a:r>
              <a:r>
                <a:rPr lang="ko-KR" altLang="en-US" sz="1400" dirty="0" smtClean="0">
                  <a:latin typeface="+mn-ea"/>
                </a:rPr>
                <a:t>세션 </a:t>
              </a:r>
              <a:r>
                <a:rPr lang="en-US" altLang="ko-KR" sz="1400" dirty="0" smtClean="0">
                  <a:latin typeface="+mn-ea"/>
                </a:rPr>
                <a:t>4</a:t>
              </a:r>
              <a:r>
                <a:rPr lang="ko-KR" altLang="en-US" sz="1400" dirty="0" smtClean="0">
                  <a:latin typeface="+mn-ea"/>
                </a:rPr>
                <a:t>개 실행</a:t>
              </a:r>
              <a:endParaRPr lang="ko-KR" altLang="en-US" sz="1400" dirty="0">
                <a:latin typeface="+mn-ea"/>
              </a:endParaRPr>
            </a:p>
          </p:txBody>
        </p:sp>
        <p:cxnSp>
          <p:nvCxnSpPr>
            <p:cNvPr id="22" name="꺾인 연결선 21"/>
            <p:cNvCxnSpPr>
              <a:stCxn id="20" idx="2"/>
              <a:endCxn id="21" idx="1"/>
            </p:cNvCxnSpPr>
            <p:nvPr/>
          </p:nvCxnSpPr>
          <p:spPr>
            <a:xfrm rot="16200000" flipH="1">
              <a:off x="708642" y="4843821"/>
              <a:ext cx="201573" cy="857250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2657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 </a:t>
            </a:r>
            <a:r>
              <a:rPr lang="en-US" altLang="ko-KR" b="1" dirty="0" err="1" smtClean="0">
                <a:latin typeface="+mn-ea"/>
                <a:ea typeface="+mn-ea"/>
              </a:rPr>
              <a:t>MobaXterm</a:t>
            </a:r>
            <a:r>
              <a:rPr lang="en-US" altLang="ko-KR" b="1" dirty="0" smtClean="0">
                <a:latin typeface="+mn-ea"/>
                <a:ea typeface="+mn-ea"/>
              </a:rPr>
              <a:t> Setup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033" y="1505712"/>
            <a:ext cx="9349933" cy="503194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그룹 12"/>
          <p:cNvGrpSpPr/>
          <p:nvPr/>
        </p:nvGrpSpPr>
        <p:grpSpPr>
          <a:xfrm>
            <a:off x="285050" y="2146042"/>
            <a:ext cx="3951048" cy="3839477"/>
            <a:chOff x="1207573" y="2827362"/>
            <a:chExt cx="3951048" cy="3670360"/>
          </a:xfrm>
        </p:grpSpPr>
        <p:sp>
          <p:nvSpPr>
            <p:cNvPr id="14" name="직사각형 13"/>
            <p:cNvSpPr/>
            <p:nvPr/>
          </p:nvSpPr>
          <p:spPr>
            <a:xfrm>
              <a:off x="2480735" y="2827362"/>
              <a:ext cx="867746" cy="201583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207573" y="5850439"/>
              <a:ext cx="3951048" cy="6472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dirty="0" smtClean="0">
                  <a:latin typeface="+mn-ea"/>
                </a:rPr>
                <a:t>각 </a:t>
              </a:r>
              <a:r>
                <a:rPr lang="en-US" altLang="ko-KR" sz="1400" dirty="0" smtClean="0">
                  <a:latin typeface="+mn-ea"/>
                </a:rPr>
                <a:t>Linux Terminal Session</a:t>
              </a:r>
              <a:r>
                <a:rPr lang="ko-KR" altLang="en-US" sz="1400" dirty="0" smtClean="0">
                  <a:latin typeface="+mn-ea"/>
                </a:rPr>
                <a:t>별 </a:t>
              </a:r>
              <a:r>
                <a:rPr lang="en-US" altLang="ko-KR" sz="1400" dirty="0" smtClean="0">
                  <a:latin typeface="+mn-ea"/>
                </a:rPr>
                <a:t>Directory </a:t>
              </a:r>
              <a:r>
                <a:rPr lang="ko-KR" altLang="en-US" sz="1400" dirty="0" smtClean="0">
                  <a:latin typeface="+mn-ea"/>
                </a:rPr>
                <a:t>전시</a:t>
              </a:r>
              <a:endParaRPr lang="en-US" altLang="ko-KR" sz="1400" dirty="0" smtClean="0">
                <a:latin typeface="+mn-ea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    (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※ </a:t>
              </a:r>
              <a:r>
                <a:rPr lang="ko-KR" altLang="en-US" sz="1400" b="1" dirty="0" smtClean="0">
                  <a:solidFill>
                    <a:srgbClr val="FF0000"/>
                  </a:solidFill>
                  <a:latin typeface="+mn-ea"/>
                </a:rPr>
                <a:t>실시간 동기화가 느림</a:t>
              </a:r>
              <a:r>
                <a:rPr lang="en-US" altLang="ko-KR" sz="1400" b="1" dirty="0" smtClean="0">
                  <a:solidFill>
                    <a:srgbClr val="FF0000"/>
                  </a:solidFill>
                  <a:latin typeface="+mn-ea"/>
                </a:rPr>
                <a:t>)</a:t>
              </a:r>
              <a:endParaRPr lang="ko-KR" altLang="en-US" sz="1400" b="1" dirty="0">
                <a:solidFill>
                  <a:srgbClr val="FF0000"/>
                </a:solidFill>
                <a:latin typeface="+mn-ea"/>
              </a:endParaRPr>
            </a:p>
          </p:txBody>
        </p:sp>
        <p:cxnSp>
          <p:nvCxnSpPr>
            <p:cNvPr id="16" name="꺾인 연결선 15"/>
            <p:cNvCxnSpPr>
              <a:stCxn id="14" idx="2"/>
              <a:endCxn id="15" idx="0"/>
            </p:cNvCxnSpPr>
            <p:nvPr/>
          </p:nvCxnSpPr>
          <p:spPr>
            <a:xfrm rot="16200000" flipH="1">
              <a:off x="2545231" y="5212573"/>
              <a:ext cx="1007243" cy="268489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2563136" y="2052737"/>
            <a:ext cx="6664840" cy="1256421"/>
            <a:chOff x="-1479402" y="2877905"/>
            <a:chExt cx="6664840" cy="1201080"/>
          </a:xfrm>
        </p:grpSpPr>
        <p:sp>
          <p:nvSpPr>
            <p:cNvPr id="24" name="직사각형 23"/>
            <p:cNvSpPr/>
            <p:nvPr/>
          </p:nvSpPr>
          <p:spPr>
            <a:xfrm>
              <a:off x="-1479402" y="2877905"/>
              <a:ext cx="6272953" cy="231910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607165" y="3784765"/>
              <a:ext cx="2578273" cy="294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 startAt="2"/>
              </a:pPr>
              <a:r>
                <a:rPr lang="en-US" altLang="ko-KR" sz="1400" b="1" dirty="0" smtClean="0">
                  <a:latin typeface="+mn-ea"/>
                </a:rPr>
                <a:t>Terminal Session </a:t>
              </a:r>
              <a:r>
                <a:rPr lang="ko-KR" altLang="en-US" sz="1400" b="1" dirty="0" smtClean="0">
                  <a:latin typeface="+mn-ea"/>
                </a:rPr>
                <a:t>리스트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26" name="꺾인 연결선 25"/>
            <p:cNvCxnSpPr>
              <a:stCxn id="24" idx="2"/>
              <a:endCxn id="25" idx="0"/>
            </p:cNvCxnSpPr>
            <p:nvPr/>
          </p:nvCxnSpPr>
          <p:spPr>
            <a:xfrm rot="16200000" flipH="1">
              <a:off x="2439214" y="2327676"/>
              <a:ext cx="674950" cy="2239227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99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en-US" altLang="ko-KR" b="1" dirty="0" smtClean="0"/>
              <a:t>0. </a:t>
            </a:r>
            <a:r>
              <a:rPr lang="ko-KR" altLang="en-US" b="1" dirty="0" smtClean="0"/>
              <a:t>참고자료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1" dirty="0" smtClean="0"/>
              <a:t>WSL </a:t>
            </a:r>
            <a:r>
              <a:rPr lang="ko-KR" altLang="en-US" sz="2000" b="1" dirty="0" smtClean="0"/>
              <a:t>설치 관련 참고 자료</a:t>
            </a:r>
            <a:endParaRPr lang="en-US" altLang="ko-KR" sz="2000" b="1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WSL </a:t>
            </a:r>
            <a:r>
              <a:rPr lang="ko-KR" altLang="en-US" sz="1800" dirty="0" smtClean="0"/>
              <a:t>설치법 </a:t>
            </a:r>
            <a:r>
              <a:rPr lang="en-US" altLang="ko-KR" sz="1800" dirty="0"/>
              <a:t>: https://</a:t>
            </a:r>
            <a:r>
              <a:rPr lang="en-US" altLang="ko-KR" sz="1800" dirty="0" smtClean="0"/>
              <a:t>docs.microsoft.com/ko-kr/windows/wsl/install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ko-KR" altLang="en-US" sz="1800" dirty="0" smtClean="0"/>
              <a:t>윈도우 가상화 활성화 </a:t>
            </a:r>
            <a:r>
              <a:rPr lang="en-US" altLang="ko-KR" sz="1800" dirty="0"/>
              <a:t>: https://</a:t>
            </a:r>
            <a:r>
              <a:rPr lang="en-US" altLang="ko-KR" sz="1800" dirty="0" smtClean="0"/>
              <a:t>docs.microsoft.com/ko-kr/windows/wsl/install-manual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 smtClean="0"/>
              <a:t>3</a:t>
            </a:r>
            <a:r>
              <a:rPr lang="ko-KR" altLang="en-US" sz="1600" dirty="0" smtClean="0"/>
              <a:t>단계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가상화 활성화 </a:t>
            </a:r>
            <a:r>
              <a:rPr lang="en-US" altLang="ko-KR" sz="1600" dirty="0" smtClean="0"/>
              <a:t>: </a:t>
            </a:r>
            <a:r>
              <a:rPr lang="en-US" altLang="ko-KR" sz="1600" dirty="0"/>
              <a:t>https://docs.microsoft.com/en-us/windows/wsl/install-manual#step-3---enable-virtual-machine-feature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 altLang="ko-KR" sz="1600" dirty="0" smtClean="0"/>
              <a:t>4</a:t>
            </a:r>
            <a:r>
              <a:rPr lang="ko-KR" altLang="en-US" sz="1600" dirty="0" smtClean="0"/>
              <a:t>단계 </a:t>
            </a:r>
            <a:r>
              <a:rPr lang="en-US" altLang="ko-KR" sz="1600" dirty="0"/>
              <a:t>- Linux </a:t>
            </a:r>
            <a:r>
              <a:rPr lang="ko-KR" altLang="en-US" sz="1600" dirty="0"/>
              <a:t>커널 업데이트 패키지 </a:t>
            </a:r>
            <a:r>
              <a:rPr lang="ko-KR" altLang="en-US" sz="1600" dirty="0" smtClean="0"/>
              <a:t>다운로드 </a:t>
            </a:r>
            <a:r>
              <a:rPr lang="en-US" altLang="ko-KR" sz="1600" dirty="0"/>
              <a:t>: https://docs.microsoft.com/en-us/windows/wsl/install-manual#step-4---download-the-linux-kernel-update-package</a:t>
            </a:r>
            <a:endParaRPr lang="en-US" altLang="ko-KR" sz="1600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ko-KR" altLang="en-US" sz="1800" dirty="0" smtClean="0"/>
              <a:t>에러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처리 </a:t>
            </a:r>
            <a:r>
              <a:rPr lang="en-US" altLang="ko-KR" sz="1800" dirty="0" smtClean="0"/>
              <a:t>Fix </a:t>
            </a:r>
            <a:r>
              <a:rPr lang="en-US" altLang="ko-KR" sz="1800" dirty="0" err="1"/>
              <a:t>WSLRegisterDistribution</a:t>
            </a:r>
            <a:r>
              <a:rPr lang="en-US" altLang="ko-KR" sz="1800" dirty="0"/>
              <a:t> Failed with Error 0x8007019e : https://thegeekpage.com/wslregisterdistribution-failed-with-error-0x8007019e/</a:t>
            </a:r>
            <a:endParaRPr lang="en-US" altLang="ko-KR" sz="16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CUDA </a:t>
            </a:r>
            <a:r>
              <a:rPr lang="en-US" altLang="ko-KR" sz="1800" dirty="0"/>
              <a:t>on WSL : https://</a:t>
            </a:r>
            <a:r>
              <a:rPr lang="en-US" altLang="ko-KR" sz="1800" dirty="0" smtClean="0"/>
              <a:t>developer.nvidia.com/cuda/wsl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CUDA </a:t>
            </a:r>
            <a:r>
              <a:rPr lang="ko-KR" altLang="en-US" sz="1800" dirty="0" smtClean="0"/>
              <a:t>드라이버 센터 </a:t>
            </a:r>
            <a:r>
              <a:rPr lang="en-US" altLang="ko-KR" sz="1800" dirty="0"/>
              <a:t>: https://www.nvidia.com/Download/index.aspx?lang=en-us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96112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 </a:t>
            </a:r>
            <a:r>
              <a:rPr lang="en-US" altLang="ko-KR" b="1" dirty="0" err="1" smtClean="0">
                <a:latin typeface="+mn-ea"/>
                <a:ea typeface="+mn-ea"/>
              </a:rPr>
              <a:t>MobaXterm</a:t>
            </a:r>
            <a:r>
              <a:rPr lang="en-US" altLang="ko-KR" b="1" dirty="0" smtClean="0">
                <a:latin typeface="+mn-ea"/>
                <a:ea typeface="+mn-ea"/>
              </a:rPr>
              <a:t> Setup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3150" y="1505712"/>
            <a:ext cx="7505700" cy="48101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그룹 16"/>
          <p:cNvGrpSpPr/>
          <p:nvPr/>
        </p:nvGrpSpPr>
        <p:grpSpPr>
          <a:xfrm>
            <a:off x="4023360" y="1505712"/>
            <a:ext cx="7162800" cy="2223010"/>
            <a:chOff x="4945883" y="2215236"/>
            <a:chExt cx="7162800" cy="2125093"/>
          </a:xfrm>
        </p:grpSpPr>
        <p:sp>
          <p:nvSpPr>
            <p:cNvPr id="18" name="직사각형 17"/>
            <p:cNvSpPr/>
            <p:nvPr/>
          </p:nvSpPr>
          <p:spPr>
            <a:xfrm>
              <a:off x="4945883" y="2660068"/>
              <a:ext cx="2702560" cy="1680261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111155" y="2215236"/>
              <a:ext cx="4997528" cy="294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en-US" altLang="ko-KR" sz="1400" b="1" dirty="0" smtClean="0">
                  <a:latin typeface="+mn-ea"/>
                </a:rPr>
                <a:t>Split </a:t>
              </a:r>
              <a:r>
                <a:rPr lang="ko-KR" altLang="en-US" sz="1400" b="1" dirty="0" smtClean="0">
                  <a:latin typeface="+mn-ea"/>
                </a:rPr>
                <a:t>메뉴 → </a:t>
              </a:r>
              <a:r>
                <a:rPr lang="en-US" altLang="ko-KR" sz="1400" b="1" dirty="0" smtClean="0">
                  <a:latin typeface="+mn-ea"/>
                </a:rPr>
                <a:t>4 terminals mode</a:t>
              </a:r>
              <a:r>
                <a:rPr lang="ko-KR" altLang="en-US" sz="1400" b="1" dirty="0" smtClean="0">
                  <a:latin typeface="+mn-ea"/>
                </a:rPr>
                <a:t>를 통해 화면 </a:t>
              </a:r>
              <a:r>
                <a:rPr lang="en-US" altLang="ko-KR" sz="1400" b="1" dirty="0" smtClean="0">
                  <a:latin typeface="+mn-ea"/>
                </a:rPr>
                <a:t>4</a:t>
              </a:r>
              <a:r>
                <a:rPr lang="ko-KR" altLang="en-US" sz="1400" b="1" dirty="0" smtClean="0">
                  <a:latin typeface="+mn-ea"/>
                </a:rPr>
                <a:t>분할 수행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20" name="꺾인 연결선 19"/>
            <p:cNvCxnSpPr>
              <a:stCxn id="18" idx="0"/>
              <a:endCxn id="19" idx="1"/>
            </p:cNvCxnSpPr>
            <p:nvPr/>
          </p:nvCxnSpPr>
          <p:spPr>
            <a:xfrm rot="5400000" flipH="1" flipV="1">
              <a:off x="6555299" y="2104212"/>
              <a:ext cx="297721" cy="813992"/>
            </a:xfrm>
            <a:prstGeom prst="bentConnector2">
              <a:avLst/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507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 </a:t>
            </a:r>
            <a:r>
              <a:rPr lang="en-US" altLang="ko-KR" b="1" dirty="0" err="1" smtClean="0">
                <a:latin typeface="+mn-ea"/>
                <a:ea typeface="+mn-ea"/>
              </a:rPr>
              <a:t>MobaXterm</a:t>
            </a:r>
            <a:r>
              <a:rPr lang="en-US" altLang="ko-KR" b="1" dirty="0" smtClean="0">
                <a:latin typeface="+mn-ea"/>
                <a:ea typeface="+mn-ea"/>
              </a:rPr>
              <a:t> Setup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48" y="1760856"/>
            <a:ext cx="4710112" cy="3412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920" y="1760856"/>
            <a:ext cx="6324600" cy="33895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오른쪽 화살표 5"/>
          <p:cNvSpPr/>
          <p:nvPr/>
        </p:nvSpPr>
        <p:spPr>
          <a:xfrm>
            <a:off x="5094514" y="3219061"/>
            <a:ext cx="488406" cy="587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987696" y="3455652"/>
            <a:ext cx="5234578" cy="2864523"/>
            <a:chOff x="1910219" y="4079286"/>
            <a:chExt cx="5234578" cy="2738349"/>
          </a:xfrm>
        </p:grpSpPr>
        <p:sp>
          <p:nvSpPr>
            <p:cNvPr id="12" name="직사각형 11"/>
            <p:cNvSpPr/>
            <p:nvPr/>
          </p:nvSpPr>
          <p:spPr>
            <a:xfrm>
              <a:off x="1910220" y="4079286"/>
              <a:ext cx="1970107" cy="496321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147269" y="6523415"/>
              <a:ext cx="4997528" cy="2942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spcAft>
                  <a:spcPts val="600"/>
                </a:spcAft>
                <a:buFont typeface="+mj-ea"/>
                <a:buAutoNum type="circleNumDbPlain"/>
              </a:pPr>
              <a:r>
                <a:rPr lang="ko-KR" altLang="en-US" sz="1400" b="1" dirty="0" smtClean="0">
                  <a:latin typeface="+mn-ea"/>
                </a:rPr>
                <a:t>각</a:t>
              </a:r>
              <a:r>
                <a:rPr lang="en-US" altLang="ko-KR" sz="1400" b="1" dirty="0" smtClean="0">
                  <a:latin typeface="+mn-ea"/>
                </a:rPr>
                <a:t> </a:t>
              </a:r>
              <a:r>
                <a:rPr lang="ko-KR" altLang="en-US" sz="1400" b="1" dirty="0" err="1" smtClean="0">
                  <a:latin typeface="+mn-ea"/>
                </a:rPr>
                <a:t>화면별로</a:t>
              </a:r>
              <a:r>
                <a:rPr lang="ko-KR" altLang="en-US" sz="1400" b="1" dirty="0" smtClean="0">
                  <a:latin typeface="+mn-ea"/>
                </a:rPr>
                <a:t> 다른 </a:t>
              </a:r>
              <a:r>
                <a:rPr lang="en-US" altLang="ko-KR" sz="1400" b="1" dirty="0" smtClean="0">
                  <a:latin typeface="+mn-ea"/>
                </a:rPr>
                <a:t>Terminal Session</a:t>
              </a:r>
              <a:r>
                <a:rPr lang="ko-KR" altLang="en-US" sz="1400" b="1" dirty="0" smtClean="0">
                  <a:latin typeface="+mn-ea"/>
                </a:rPr>
                <a:t>이 실행되게 배분함</a:t>
              </a:r>
              <a:endParaRPr lang="ko-KR" altLang="en-US" sz="1400" b="1" dirty="0">
                <a:latin typeface="+mn-ea"/>
              </a:endParaRPr>
            </a:p>
          </p:txBody>
        </p:sp>
        <p:cxnSp>
          <p:nvCxnSpPr>
            <p:cNvPr id="14" name="꺾인 연결선 13"/>
            <p:cNvCxnSpPr>
              <a:stCxn id="12" idx="1"/>
              <a:endCxn id="13" idx="1"/>
            </p:cNvCxnSpPr>
            <p:nvPr/>
          </p:nvCxnSpPr>
          <p:spPr>
            <a:xfrm rot="10800000" flipH="1" flipV="1">
              <a:off x="1910219" y="4327447"/>
              <a:ext cx="237049" cy="2343079"/>
            </a:xfrm>
            <a:prstGeom prst="bentConnector3">
              <a:avLst>
                <a:gd name="adj1" fmla="val -96436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/>
          <p:cNvSpPr/>
          <p:nvPr/>
        </p:nvSpPr>
        <p:spPr>
          <a:xfrm>
            <a:off x="987696" y="4913997"/>
            <a:ext cx="1970107" cy="236449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3018453" y="4913996"/>
            <a:ext cx="1970107" cy="236449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038721" y="3456569"/>
            <a:ext cx="1970107" cy="236449"/>
          </a:xfrm>
          <a:prstGeom prst="rect">
            <a:avLst/>
          </a:prstGeom>
          <a:solidFill>
            <a:srgbClr val="FF0000">
              <a:alpha val="3000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꺾인 연결선 23"/>
          <p:cNvCxnSpPr>
            <a:stCxn id="21" idx="1"/>
            <a:endCxn id="13" idx="1"/>
          </p:cNvCxnSpPr>
          <p:nvPr/>
        </p:nvCxnSpPr>
        <p:spPr>
          <a:xfrm rot="10800000" flipH="1" flipV="1">
            <a:off x="987696" y="5032221"/>
            <a:ext cx="237050" cy="1134065"/>
          </a:xfrm>
          <a:prstGeom prst="bentConnector3">
            <a:avLst>
              <a:gd name="adj1" fmla="val -96435"/>
            </a:avLst>
          </a:prstGeom>
          <a:ln w="476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1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5</a:t>
            </a:r>
            <a:r>
              <a:rPr lang="en-US" altLang="ko-KR" b="1" dirty="0" smtClean="0"/>
              <a:t>. </a:t>
            </a:r>
            <a:r>
              <a:rPr lang="en-US" altLang="ko-KR" b="1" dirty="0" err="1" smtClean="0">
                <a:latin typeface="+mn-ea"/>
                <a:ea typeface="+mn-ea"/>
              </a:rPr>
              <a:t>MobaXterm</a:t>
            </a:r>
            <a:r>
              <a:rPr lang="en-US" altLang="ko-KR" b="1" dirty="0" smtClean="0">
                <a:latin typeface="+mn-ea"/>
                <a:ea typeface="+mn-ea"/>
              </a:rPr>
              <a:t> Setup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05712"/>
            <a:ext cx="9601200" cy="515064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/>
          <p:cNvSpPr txBox="1"/>
          <p:nvPr/>
        </p:nvSpPr>
        <p:spPr>
          <a:xfrm>
            <a:off x="3165514" y="3474471"/>
            <a:ext cx="247950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ko-KR" altLang="en-US" sz="1400" b="1" dirty="0" smtClean="0">
                <a:latin typeface="+mn-ea"/>
              </a:rPr>
              <a:t>코드 실행 및 수정 화면 </a:t>
            </a:r>
            <a:r>
              <a:rPr lang="en-US" altLang="ko-KR" sz="1400" b="1" dirty="0" smtClean="0">
                <a:latin typeface="+mn-ea"/>
              </a:rPr>
              <a:t>1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165514" y="5751007"/>
            <a:ext cx="2479507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ko-KR" altLang="en-US" sz="1400" b="1" dirty="0" smtClean="0">
                <a:latin typeface="+mn-ea"/>
              </a:rPr>
              <a:t>코드 실행 및 수정 화면 </a:t>
            </a:r>
            <a:r>
              <a:rPr lang="en-US" altLang="ko-KR" sz="1400" b="1" dirty="0">
                <a:latin typeface="+mn-ea"/>
              </a:rPr>
              <a:t>2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52522" y="3180788"/>
            <a:ext cx="2967135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 smtClean="0">
                <a:latin typeface="+mn-ea"/>
              </a:rPr>
              <a:t>top </a:t>
            </a:r>
            <a:r>
              <a:rPr lang="ko-KR" altLang="en-US" sz="1400" b="1" dirty="0" smtClean="0">
                <a:latin typeface="+mn-ea"/>
              </a:rPr>
              <a:t>또는 </a:t>
            </a:r>
            <a:r>
              <a:rPr lang="en-US" altLang="ko-KR" sz="1400" b="1" dirty="0" err="1" smtClean="0">
                <a:latin typeface="+mn-ea"/>
              </a:rPr>
              <a:t>htop</a:t>
            </a:r>
            <a:r>
              <a:rPr lang="ko-KR" altLang="en-US" sz="1400" b="1" dirty="0" smtClean="0">
                <a:latin typeface="+mn-ea"/>
              </a:rPr>
              <a:t>을 이용한</a:t>
            </a:r>
            <a:endParaRPr lang="en-US" altLang="ko-KR" sz="1400" b="1" dirty="0" smtClean="0">
              <a:latin typeface="+mn-ea"/>
            </a:endParaRPr>
          </a:p>
          <a:p>
            <a:pPr algn="ctr">
              <a:spcAft>
                <a:spcPts val="600"/>
              </a:spcAft>
            </a:pPr>
            <a:r>
              <a:rPr lang="en-US" altLang="ko-KR" sz="1400" b="1" dirty="0" smtClean="0">
                <a:latin typeface="+mn-ea"/>
              </a:rPr>
              <a:t>CPU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• RAM</a:t>
            </a:r>
            <a:r>
              <a:rPr lang="en-US" altLang="ko-KR" sz="1400" b="1" dirty="0">
                <a:latin typeface="+mn-ea"/>
              </a:rPr>
              <a:t> </a:t>
            </a:r>
            <a:r>
              <a:rPr lang="en-US" altLang="ko-KR" sz="1400" b="1" dirty="0">
                <a:latin typeface="맑은 고딕" panose="020B0503020000020004" pitchFamily="50" charset="-127"/>
              </a:rPr>
              <a:t>• </a:t>
            </a:r>
            <a:r>
              <a:rPr lang="ko-KR" altLang="en-US" sz="1400" b="1" dirty="0" smtClean="0">
                <a:latin typeface="맑은 고딕" panose="020B0503020000020004" pitchFamily="50" charset="-127"/>
              </a:rPr>
              <a:t>프로세스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96335" y="5433974"/>
            <a:ext cx="2479507" cy="6001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1400" b="1" dirty="0" err="1" smtClean="0">
                <a:latin typeface="+mn-ea"/>
              </a:rPr>
              <a:t>Nvidia-smi</a:t>
            </a:r>
            <a:r>
              <a:rPr lang="ko-KR" altLang="en-US" sz="1400" b="1" dirty="0" err="1" smtClean="0">
                <a:latin typeface="+mn-ea"/>
              </a:rPr>
              <a:t>를</a:t>
            </a:r>
            <a:r>
              <a:rPr lang="ko-KR" altLang="en-US" sz="1400" b="1" dirty="0" smtClean="0">
                <a:latin typeface="+mn-ea"/>
              </a:rPr>
              <a:t> 이용한</a:t>
            </a:r>
            <a:endParaRPr lang="en-US" altLang="ko-KR" sz="1400" b="1" dirty="0" smtClean="0">
              <a:latin typeface="+mn-ea"/>
            </a:endParaRPr>
          </a:p>
          <a:p>
            <a:pPr algn="ctr">
              <a:spcAft>
                <a:spcPts val="600"/>
              </a:spcAft>
            </a:pPr>
            <a:r>
              <a:rPr lang="en-US" altLang="ko-KR" sz="1400" b="1" dirty="0" smtClean="0">
                <a:latin typeface="+mn-ea"/>
              </a:rPr>
              <a:t>GPU </a:t>
            </a:r>
            <a:r>
              <a:rPr lang="ko-KR" altLang="en-US" sz="1400" b="1" dirty="0" smtClean="0">
                <a:latin typeface="+mn-ea"/>
              </a:rPr>
              <a:t>모니터링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865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Anaconda </a:t>
            </a:r>
            <a:r>
              <a:rPr lang="ko-KR" altLang="en-US" b="1" dirty="0"/>
              <a:t>및 </a:t>
            </a:r>
            <a:r>
              <a:rPr lang="en-US" altLang="ko-KR" b="1" dirty="0" err="1"/>
              <a:t>PyTorch</a:t>
            </a:r>
            <a:r>
              <a:rPr lang="en-US" altLang="ko-KR" b="1" dirty="0"/>
              <a:t> </a:t>
            </a:r>
            <a:r>
              <a:rPr lang="ko-KR" altLang="en-US" b="1" dirty="0" smtClean="0"/>
              <a:t>설치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설치 파일 전송 방법</a:t>
            </a:r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https://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www.anaconda.com/products/distribution#Downloads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이동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sv-SE" altLang="ko-KR" sz="1600" b="1" dirty="0">
                <a:solidFill>
                  <a:schemeClr val="tx1"/>
                </a:solidFill>
                <a:latin typeface="+mn-ea"/>
              </a:rPr>
              <a:t>64-Bit (x86) Installer (581 MB</a:t>
            </a:r>
            <a:r>
              <a:rPr lang="sv-SE" altLang="ko-KR" sz="1600" b="1" dirty="0" smtClean="0">
                <a:solidFill>
                  <a:schemeClr val="tx1"/>
                </a:solidFill>
                <a:latin typeface="+mn-ea"/>
              </a:rPr>
              <a:t>)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다운로드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+mn-ea"/>
              </a:rPr>
              <a:t>WinSCP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또는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+mn-ea"/>
              </a:rPr>
              <a:t>MobaXterm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을 통해 설치파일을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WSL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세션으로 전송함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bash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명령어를 사용하여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Anaconda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설치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Bash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파일 실행</a:t>
            </a:r>
            <a:endParaRPr lang="en-US" altLang="ko-KR" sz="1800" b="1" dirty="0" smtClean="0">
              <a:solidFill>
                <a:schemeClr val="tx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1" dirty="0" err="1" smtClean="0">
                <a:solidFill>
                  <a:schemeClr val="tx1"/>
                </a:solidFill>
                <a:latin typeface="+mn-ea"/>
              </a:rPr>
              <a:t>Wget</a:t>
            </a:r>
            <a:r>
              <a:rPr lang="ko-KR" altLang="en-US" sz="1800" b="1" dirty="0" smtClean="0">
                <a:solidFill>
                  <a:schemeClr val="tx1"/>
                </a:solidFill>
                <a:latin typeface="+mn-ea"/>
              </a:rPr>
              <a:t>을 이용한 </a:t>
            </a:r>
            <a:r>
              <a:rPr lang="en-US" altLang="ko-KR" sz="1800" b="1" dirty="0" smtClean="0">
                <a:solidFill>
                  <a:schemeClr val="tx1"/>
                </a:solidFill>
                <a:latin typeface="+mn-ea"/>
              </a:rPr>
              <a:t>Terminal</a:t>
            </a:r>
            <a:r>
              <a:rPr lang="ko-KR" altLang="en-US" sz="1800" b="1" dirty="0" smtClean="0">
                <a:solidFill>
                  <a:schemeClr val="tx1"/>
                </a:solidFill>
                <a:latin typeface="+mn-ea"/>
              </a:rPr>
              <a:t>에서 설치 방법</a:t>
            </a:r>
            <a:endParaRPr lang="en-US" altLang="ko-KR" sz="18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https://www.anaconda.com/products/distribution#Downloads 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이동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sv-SE" altLang="ko-KR" sz="1600" b="1" dirty="0">
                <a:solidFill>
                  <a:schemeClr val="tx1"/>
                </a:solidFill>
                <a:latin typeface="+mn-ea"/>
              </a:rPr>
              <a:t>64-Bit (x86) Installer (581 MB)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다운로드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우클릭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→ 새로운 탭에서 실행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새로운 탭에 나오는 경로를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WSL Terminal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세션에서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+mn-ea"/>
              </a:rPr>
              <a:t>Wget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 &lt;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새로운 탭 주소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&gt;</a:t>
            </a:r>
            <a:r>
              <a:rPr lang="ko-KR" altLang="en-US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명령어 실행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292608" lvl="1" indent="0">
              <a:lnSpc>
                <a:spcPct val="150000"/>
              </a:lnSpc>
              <a:buNone/>
            </a:pP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   (ex :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+mn-ea"/>
              </a:rPr>
              <a:t>wget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https://repo.anaconda.com/archive/Anaconda3-2021.11-Linux-x86_64.sh)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+mn-ea"/>
              </a:rPr>
              <a:t>Wget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을 통해 </a:t>
            </a:r>
            <a:r>
              <a:rPr lang="ko-KR" altLang="en-US" sz="1600" b="1" dirty="0" err="1" smtClean="0">
                <a:solidFill>
                  <a:schemeClr val="tx1"/>
                </a:solidFill>
                <a:latin typeface="+mn-ea"/>
              </a:rPr>
              <a:t>다운로드된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Anaconda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설치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Bash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파일을 실행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68026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Anaconda </a:t>
            </a:r>
            <a:r>
              <a:rPr lang="ko-KR" altLang="en-US" b="1" dirty="0"/>
              <a:t>및 </a:t>
            </a:r>
            <a:r>
              <a:rPr lang="en-US" altLang="ko-KR" b="1" dirty="0" err="1"/>
              <a:t>PyTorch</a:t>
            </a:r>
            <a:r>
              <a:rPr lang="en-US" altLang="ko-KR" b="1" dirty="0"/>
              <a:t> </a:t>
            </a:r>
            <a:r>
              <a:rPr lang="ko-KR" altLang="en-US" b="1" dirty="0" smtClean="0"/>
              <a:t>설치</a:t>
            </a:r>
            <a:endParaRPr lang="ko-KR" altLang="en-US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09" y="2064512"/>
            <a:ext cx="4895660" cy="31815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6847" y="2265110"/>
            <a:ext cx="6107756" cy="29809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5781329" y="1988111"/>
            <a:ext cx="58010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latin typeface="+mn-ea"/>
              </a:rPr>
              <a:t>https://</a:t>
            </a:r>
            <a:r>
              <a:rPr lang="en-US" altLang="ko-KR" sz="1200" b="1" dirty="0" smtClean="0">
                <a:latin typeface="+mn-ea"/>
              </a:rPr>
              <a:t>www.anaconda.com/products/distribution#Downloads </a:t>
            </a:r>
            <a:r>
              <a:rPr lang="ko-KR" altLang="en-US" sz="1200" b="1" dirty="0" smtClean="0">
                <a:latin typeface="+mn-ea"/>
              </a:rPr>
              <a:t>으로 이동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2855167" y="4822890"/>
            <a:ext cx="270588" cy="270588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9" idx="3"/>
            <a:endCxn id="7" idx="1"/>
          </p:cNvCxnSpPr>
          <p:nvPr/>
        </p:nvCxnSpPr>
        <p:spPr>
          <a:xfrm flipV="1">
            <a:off x="3125755" y="3755576"/>
            <a:ext cx="2561092" cy="1202608"/>
          </a:xfrm>
          <a:prstGeom prst="bentConnector3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003818" y="5246042"/>
            <a:ext cx="34932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 smtClean="0">
                <a:latin typeface="+mn-ea"/>
              </a:rPr>
              <a:t>Anaconda </a:t>
            </a:r>
            <a:r>
              <a:rPr lang="ko-KR" altLang="en-US" sz="1200" b="1" dirty="0" smtClean="0">
                <a:latin typeface="+mn-ea"/>
              </a:rPr>
              <a:t>공식 사이트에서 리눅스 아이콘 클릭</a:t>
            </a:r>
            <a:endParaRPr lang="ko-KR" altLang="en-US" sz="1200" b="1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9790921" y="3765848"/>
            <a:ext cx="1387151" cy="291931"/>
          </a:xfrm>
          <a:prstGeom prst="rect">
            <a:avLst/>
          </a:prstGeom>
          <a:solidFill>
            <a:srgbClr val="7030A0">
              <a:alpha val="3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093157" y="5303067"/>
            <a:ext cx="71774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altLang="ko-KR" sz="1200" b="1" dirty="0">
                <a:latin typeface="+mn-ea"/>
              </a:rPr>
              <a:t>64-Bit (x86) Installer (581 MB</a:t>
            </a:r>
            <a:r>
              <a:rPr lang="sv-SE" altLang="ko-KR" sz="1200" b="1" dirty="0" smtClean="0">
                <a:latin typeface="+mn-ea"/>
              </a:rPr>
              <a:t>) </a:t>
            </a:r>
            <a:r>
              <a:rPr lang="ko-KR" altLang="en-US" sz="1200" b="1" dirty="0" smtClean="0">
                <a:latin typeface="+mn-ea"/>
              </a:rPr>
              <a:t>다운로드 → </a:t>
            </a:r>
            <a:r>
              <a:rPr lang="ko-KR" altLang="en-US" sz="1200" b="1" dirty="0" err="1" smtClean="0">
                <a:latin typeface="+mn-ea"/>
              </a:rPr>
              <a:t>설치파일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WSL </a:t>
            </a:r>
            <a:r>
              <a:rPr lang="ko-KR" altLang="en-US" sz="1200" b="1" dirty="0" smtClean="0">
                <a:latin typeface="+mn-ea"/>
              </a:rPr>
              <a:t>세션으로 전송 후 설치</a:t>
            </a:r>
            <a:endParaRPr lang="en-US" altLang="ko-KR" sz="1200" b="1" dirty="0" smtClean="0">
              <a:latin typeface="+mn-ea"/>
            </a:endParaRPr>
          </a:p>
          <a:p>
            <a:r>
              <a:rPr lang="sv-SE" altLang="ko-KR" sz="1200" b="1" dirty="0">
                <a:latin typeface="+mn-ea"/>
              </a:rPr>
              <a:t>64-Bit (x86) Installer (581 MB</a:t>
            </a:r>
            <a:r>
              <a:rPr lang="sv-SE" altLang="ko-KR" sz="1200" b="1" dirty="0" smtClean="0">
                <a:latin typeface="+mn-ea"/>
              </a:rPr>
              <a:t>) </a:t>
            </a:r>
            <a:r>
              <a:rPr lang="ko-KR" altLang="en-US" sz="1200" b="1" dirty="0" err="1" smtClean="0">
                <a:latin typeface="+mn-ea"/>
              </a:rPr>
              <a:t>우클릭</a:t>
            </a:r>
            <a:r>
              <a:rPr lang="ko-KR" altLang="en-US" sz="1200" b="1" dirty="0" smtClean="0">
                <a:latin typeface="+mn-ea"/>
              </a:rPr>
              <a:t> 후 주소 복사</a:t>
            </a:r>
            <a:r>
              <a:rPr lang="ko-KR" altLang="en-US" sz="1200" b="1" dirty="0">
                <a:latin typeface="+mn-ea"/>
              </a:rPr>
              <a:t> → </a:t>
            </a:r>
            <a:r>
              <a:rPr lang="en-US" altLang="ko-KR" sz="1200" b="1" dirty="0" smtClean="0">
                <a:latin typeface="+mn-ea"/>
              </a:rPr>
              <a:t>WSL </a:t>
            </a:r>
            <a:r>
              <a:rPr lang="ko-KR" altLang="en-US" sz="1200" b="1" dirty="0" smtClean="0">
                <a:latin typeface="+mn-ea"/>
              </a:rPr>
              <a:t>세션에서 </a:t>
            </a:r>
            <a:r>
              <a:rPr lang="en-US" altLang="ko-KR" sz="1200" b="1" dirty="0" err="1" smtClean="0">
                <a:latin typeface="+mn-ea"/>
              </a:rPr>
              <a:t>Wget</a:t>
            </a:r>
            <a:r>
              <a:rPr lang="ko-KR" altLang="en-US" sz="1200" b="1" dirty="0" smtClean="0">
                <a:latin typeface="+mn-ea"/>
              </a:rPr>
              <a:t>으로 다운로드 후 설치 </a:t>
            </a:r>
            <a:endParaRPr lang="ko-KR" altLang="en-US" sz="1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302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Anaconda </a:t>
            </a:r>
            <a:r>
              <a:rPr lang="ko-KR" altLang="en-US" b="1" dirty="0"/>
              <a:t>및 </a:t>
            </a:r>
            <a:r>
              <a:rPr lang="en-US" altLang="ko-KR" b="1" dirty="0" err="1"/>
              <a:t>PyTorch</a:t>
            </a:r>
            <a:r>
              <a:rPr lang="en-US" altLang="ko-KR" b="1" dirty="0"/>
              <a:t> </a:t>
            </a:r>
            <a:r>
              <a:rPr lang="ko-KR" altLang="en-US" b="1" dirty="0" smtClean="0"/>
              <a:t>설치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1"/>
                </a:solidFill>
                <a:latin typeface="+mn-ea"/>
              </a:rPr>
              <a:t>Ananconda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환경 만들기</a:t>
            </a:r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Anaconda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설치 후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Terminal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종료 후 재실행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실행 시 앞에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&lt;base&gt;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가 붙는지 확인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예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:                                                    )</a:t>
            </a: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Python 3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이상의 환경을 갖춘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+mn-ea"/>
              </a:rPr>
              <a:t>Conda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가상환경 생성 명령어 사용하여 가상 환경 만들기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843534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u="sng" dirty="0" err="1" smtClean="0">
                <a:solidFill>
                  <a:srgbClr val="0070C0"/>
                </a:solidFill>
                <a:latin typeface="+mn-ea"/>
              </a:rPr>
              <a:t>conda</a:t>
            </a:r>
            <a:r>
              <a:rPr lang="en-US" altLang="ko-KR" sz="1400" b="1" u="sng" dirty="0" smtClean="0">
                <a:solidFill>
                  <a:srgbClr val="0070C0"/>
                </a:solidFill>
                <a:latin typeface="+mn-ea"/>
              </a:rPr>
              <a:t> create -n &lt;</a:t>
            </a:r>
            <a:r>
              <a:rPr lang="ko-KR" altLang="en-US" sz="1400" b="1" u="sng" dirty="0" smtClean="0">
                <a:solidFill>
                  <a:srgbClr val="0070C0"/>
                </a:solidFill>
                <a:latin typeface="+mn-ea"/>
              </a:rPr>
              <a:t>가상환경 이름</a:t>
            </a:r>
            <a:r>
              <a:rPr lang="en-US" altLang="ko-KR" sz="1400" b="1" u="sng" dirty="0" smtClean="0">
                <a:solidFill>
                  <a:srgbClr val="0070C0"/>
                </a:solidFill>
                <a:latin typeface="+mn-ea"/>
              </a:rPr>
              <a:t>&gt; python=3.xx</a:t>
            </a:r>
          </a:p>
          <a:p>
            <a:pPr marL="557784" lvl="2" indent="0">
              <a:lnSpc>
                <a:spcPct val="150000"/>
              </a:lnSpc>
              <a:buNone/>
            </a:pP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   (ex : ‘Python 3.6’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을 이용하는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‘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pytorch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라는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conda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가상환경 만들기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400" b="1" u="sng" dirty="0" err="1" smtClean="0">
                <a:solidFill>
                  <a:schemeClr val="tx1"/>
                </a:solidFill>
                <a:latin typeface="+mn-ea"/>
              </a:rPr>
              <a:t>conda</a:t>
            </a:r>
            <a:r>
              <a:rPr lang="en-US" altLang="ko-KR" sz="1400" b="1" u="sng" dirty="0" smtClean="0">
                <a:solidFill>
                  <a:schemeClr val="tx1"/>
                </a:solidFill>
                <a:latin typeface="+mn-ea"/>
              </a:rPr>
              <a:t> create -n </a:t>
            </a:r>
            <a:r>
              <a:rPr lang="en-US" altLang="ko-KR" sz="1400" b="1" u="sng" dirty="0" err="1" smtClean="0">
                <a:solidFill>
                  <a:schemeClr val="tx1"/>
                </a:solidFill>
                <a:latin typeface="+mn-ea"/>
              </a:rPr>
              <a:t>pytorch</a:t>
            </a:r>
            <a:r>
              <a:rPr lang="en-US" altLang="ko-KR" sz="1400" b="1" u="sng" dirty="0" smtClean="0">
                <a:solidFill>
                  <a:schemeClr val="tx1"/>
                </a:solidFill>
                <a:latin typeface="+mn-ea"/>
              </a:rPr>
              <a:t> python=3.6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Anaconda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환경이 만들어진 후 가상환경 접속하기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843534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u="sng" dirty="0" err="1" smtClean="0">
                <a:solidFill>
                  <a:srgbClr val="0070C0"/>
                </a:solidFill>
                <a:latin typeface="+mn-ea"/>
              </a:rPr>
              <a:t>conda</a:t>
            </a:r>
            <a:r>
              <a:rPr lang="en-US" altLang="ko-KR" sz="1400" b="1" u="sng" dirty="0" smtClean="0">
                <a:solidFill>
                  <a:srgbClr val="0070C0"/>
                </a:solidFill>
                <a:latin typeface="+mn-ea"/>
              </a:rPr>
              <a:t> activate &lt;</a:t>
            </a:r>
            <a:r>
              <a:rPr lang="ko-KR" altLang="en-US" sz="1400" b="1" u="sng" dirty="0" smtClean="0">
                <a:solidFill>
                  <a:srgbClr val="0070C0"/>
                </a:solidFill>
                <a:latin typeface="+mn-ea"/>
              </a:rPr>
              <a:t>가상환경 이름</a:t>
            </a:r>
            <a:r>
              <a:rPr lang="en-US" altLang="ko-KR" sz="1400" b="1" u="sng" dirty="0" smtClean="0">
                <a:solidFill>
                  <a:srgbClr val="0070C0"/>
                </a:solidFill>
                <a:latin typeface="+mn-ea"/>
              </a:rPr>
              <a:t>&gt;</a:t>
            </a:r>
          </a:p>
          <a:p>
            <a:pPr marL="557784" lvl="2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  (ex : ‘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pytorch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라는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conda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환경 접속하기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conda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activate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pytorch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/                                                            )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현존하는 모든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Anaconda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환경 리스트 확인하기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+mn-ea"/>
              </a:rPr>
              <a:t>conda</a:t>
            </a:r>
            <a:r>
              <a:rPr lang="en-US" altLang="ko-KR" sz="1600" b="1" dirty="0" smtClean="0">
                <a:solidFill>
                  <a:srgbClr val="0070C0"/>
                </a:solidFill>
                <a:latin typeface="+mn-ea"/>
              </a:rPr>
              <a:t>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+mn-ea"/>
              </a:rPr>
              <a:t>env</a:t>
            </a:r>
            <a:r>
              <a:rPr lang="en-US" altLang="ko-KR" sz="1600" b="1" dirty="0" smtClean="0">
                <a:solidFill>
                  <a:srgbClr val="0070C0"/>
                </a:solidFill>
                <a:latin typeface="+mn-ea"/>
              </a:rPr>
              <a:t> list</a:t>
            </a: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현재 접속한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Anaconda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환경 로그아웃 하기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600" b="1" dirty="0" err="1" smtClean="0">
                <a:solidFill>
                  <a:srgbClr val="0070C0"/>
                </a:solidFill>
                <a:latin typeface="+mn-ea"/>
              </a:rPr>
              <a:t>conda</a:t>
            </a:r>
            <a:r>
              <a:rPr lang="en-US" altLang="ko-KR" sz="1600" b="1" dirty="0" smtClean="0">
                <a:solidFill>
                  <a:srgbClr val="0070C0"/>
                </a:solidFill>
                <a:latin typeface="+mn-ea"/>
              </a:rPr>
              <a:t> deactivate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670" y="2530284"/>
            <a:ext cx="3390900" cy="257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8350" y="4825682"/>
            <a:ext cx="35433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96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/>
              <a:t>Anaconda </a:t>
            </a:r>
            <a:r>
              <a:rPr lang="ko-KR" altLang="en-US" b="1" dirty="0"/>
              <a:t>및 </a:t>
            </a:r>
            <a:r>
              <a:rPr lang="en-US" altLang="ko-KR" b="1" dirty="0" err="1"/>
              <a:t>PyTorch</a:t>
            </a:r>
            <a:r>
              <a:rPr lang="en-US" altLang="ko-KR" b="1" dirty="0"/>
              <a:t> </a:t>
            </a:r>
            <a:r>
              <a:rPr lang="ko-KR" altLang="en-US" b="1" dirty="0" smtClean="0"/>
              <a:t>설치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dirty="0" err="1" smtClean="0">
                <a:solidFill>
                  <a:schemeClr val="tx1"/>
                </a:solidFill>
                <a:latin typeface="+mn-ea"/>
              </a:rPr>
              <a:t>Ananconda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환경에 </a:t>
            </a:r>
            <a:r>
              <a:rPr lang="en-US" altLang="ko-KR" sz="2000" b="1" dirty="0" err="1" smtClean="0">
                <a:solidFill>
                  <a:schemeClr val="tx1"/>
                </a:solidFill>
                <a:latin typeface="+mn-ea"/>
              </a:rPr>
              <a:t>PyTorch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2000" b="1" dirty="0" smtClean="0">
                <a:solidFill>
                  <a:schemeClr val="tx1"/>
                </a:solidFill>
                <a:latin typeface="+mn-ea"/>
              </a:rPr>
              <a:t>설치하기</a:t>
            </a:r>
            <a:endParaRPr lang="en-US" altLang="ko-KR" sz="20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Anaconda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환경에서 </a:t>
            </a:r>
            <a:r>
              <a:rPr lang="en-US" altLang="ko-KR" sz="1600" b="1" dirty="0" err="1" smtClean="0">
                <a:solidFill>
                  <a:schemeClr val="tx1"/>
                </a:solidFill>
                <a:latin typeface="+mn-ea"/>
              </a:rPr>
              <a:t>PyTorch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가상환경 접속하기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843534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400" b="1" u="sng" dirty="0" err="1" smtClean="0">
                <a:solidFill>
                  <a:srgbClr val="0070C0"/>
                </a:solidFill>
                <a:latin typeface="+mn-ea"/>
              </a:rPr>
              <a:t>conda</a:t>
            </a:r>
            <a:r>
              <a:rPr lang="en-US" altLang="ko-KR" sz="1400" b="1" u="sng" dirty="0" smtClean="0">
                <a:solidFill>
                  <a:srgbClr val="0070C0"/>
                </a:solidFill>
                <a:latin typeface="+mn-ea"/>
              </a:rPr>
              <a:t> activate &lt;</a:t>
            </a:r>
            <a:r>
              <a:rPr lang="ko-KR" altLang="en-US" sz="1400" b="1" u="sng" dirty="0" smtClean="0">
                <a:solidFill>
                  <a:srgbClr val="0070C0"/>
                </a:solidFill>
                <a:latin typeface="+mn-ea"/>
              </a:rPr>
              <a:t>가상환경 이름</a:t>
            </a:r>
            <a:r>
              <a:rPr lang="en-US" altLang="ko-KR" sz="1400" b="1" u="sng" dirty="0" smtClean="0">
                <a:solidFill>
                  <a:srgbClr val="0070C0"/>
                </a:solidFill>
                <a:latin typeface="+mn-ea"/>
              </a:rPr>
              <a:t>&gt;</a:t>
            </a:r>
          </a:p>
          <a:p>
            <a:pPr marL="557784" lvl="2" indent="0">
              <a:lnSpc>
                <a:spcPct val="150000"/>
              </a:lnSpc>
              <a:buNone/>
            </a:pP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  (ex : ‘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pytorch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’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라는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conda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환경 접속하기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conda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 activate </a:t>
            </a:r>
            <a:r>
              <a:rPr lang="en-US" altLang="ko-KR" sz="1400" b="1" dirty="0" err="1" smtClean="0">
                <a:solidFill>
                  <a:schemeClr val="tx1"/>
                </a:solidFill>
                <a:latin typeface="+mn-ea"/>
              </a:rPr>
              <a:t>pytorch</a:t>
            </a:r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/                                                            )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 </a:t>
            </a:r>
            <a:endParaRPr lang="en-US" altLang="ko-KR" sz="1600" b="1" dirty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  <a:p>
            <a:pPr marL="578358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sz="1600" b="1" dirty="0" err="1" smtClean="0">
                <a:solidFill>
                  <a:schemeClr val="tx1"/>
                </a:solidFill>
                <a:latin typeface="+mn-ea"/>
              </a:rPr>
              <a:t>PyTorch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공식 사이트</a:t>
            </a:r>
            <a:r>
              <a:rPr lang="en-US" altLang="ko-KR" sz="1600" b="1" dirty="0">
                <a:solidFill>
                  <a:schemeClr val="tx1"/>
                </a:solidFill>
                <a:latin typeface="+mn-ea"/>
              </a:rPr>
              <a:t>(https://pytorch.org/)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에서 제공하는 </a:t>
            </a:r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Anaconda </a:t>
            </a:r>
            <a:r>
              <a:rPr lang="ko-KR" altLang="en-US" sz="1600" b="1" dirty="0" smtClean="0">
                <a:solidFill>
                  <a:schemeClr val="tx1"/>
                </a:solidFill>
                <a:latin typeface="+mn-ea"/>
              </a:rPr>
              <a:t>설치 명령어를 실행시킴</a:t>
            </a:r>
            <a:endParaRPr lang="en-US" altLang="ko-KR" sz="16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670" y="2895282"/>
            <a:ext cx="3543300" cy="295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763" y="4040124"/>
            <a:ext cx="6578917" cy="2617418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2021840" y="4133774"/>
            <a:ext cx="9946640" cy="1769186"/>
            <a:chOff x="3391403" y="4727541"/>
            <a:chExt cx="9946640" cy="1691259"/>
          </a:xfrm>
        </p:grpSpPr>
        <p:sp>
          <p:nvSpPr>
            <p:cNvPr id="8" name="직사각형 7"/>
            <p:cNvSpPr/>
            <p:nvPr/>
          </p:nvSpPr>
          <p:spPr>
            <a:xfrm>
              <a:off x="3391403" y="4738539"/>
              <a:ext cx="5069840" cy="1680261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811446" y="4727541"/>
              <a:ext cx="4526597" cy="15152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buFont typeface="+mj-ea"/>
                <a:buAutoNum type="circleNumDbPlain"/>
              </a:pPr>
              <a:r>
                <a:rPr lang="ko-KR" altLang="en-US" sz="1200" b="1" dirty="0" smtClean="0">
                  <a:latin typeface="+mn-ea"/>
                </a:rPr>
                <a:t>설치하려는 </a:t>
              </a:r>
              <a:r>
                <a:rPr lang="en-US" altLang="ko-KR" sz="1200" b="1" dirty="0" err="1" smtClean="0">
                  <a:latin typeface="+mn-ea"/>
                </a:rPr>
                <a:t>PyTorch</a:t>
              </a:r>
              <a:r>
                <a:rPr lang="en-US" altLang="ko-KR" sz="1200" b="1" dirty="0" smtClean="0">
                  <a:latin typeface="+mn-ea"/>
                </a:rPr>
                <a:t> </a:t>
              </a:r>
              <a:r>
                <a:rPr lang="ko-KR" altLang="en-US" sz="1200" b="1" dirty="0" smtClean="0">
                  <a:latin typeface="+mn-ea"/>
                </a:rPr>
                <a:t>버전과 </a:t>
              </a:r>
              <a:r>
                <a:rPr lang="ko-KR" altLang="en-US" sz="1200" b="1" dirty="0" err="1" smtClean="0">
                  <a:latin typeface="+mn-ea"/>
                </a:rPr>
                <a:t>실행환경을</a:t>
              </a:r>
              <a:r>
                <a:rPr lang="ko-KR" altLang="en-US" sz="1200" b="1" dirty="0" smtClean="0">
                  <a:latin typeface="+mn-ea"/>
                </a:rPr>
                <a:t> 설정함</a:t>
              </a:r>
              <a:endParaRPr lang="en-US" altLang="ko-KR" sz="1200" b="1" dirty="0" smtClean="0">
                <a:latin typeface="+mn-ea"/>
              </a:endParaRPr>
            </a:p>
            <a:p>
              <a:pPr>
                <a:spcBef>
                  <a:spcPts val="600"/>
                </a:spcBef>
              </a:pPr>
              <a:r>
                <a:rPr lang="ko-KR" altLang="ko-KR" sz="12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※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 Anaconda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에 설치하기에 </a:t>
              </a:r>
              <a:r>
                <a:rPr lang="en-US" altLang="ko-KR" sz="1200" b="1" dirty="0" err="1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Conda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 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  <a:ea typeface="맑은 고딕" panose="020B0503020000020004" pitchFamily="50" charset="-127"/>
                </a:rPr>
                <a:t>선택</a:t>
              </a:r>
              <a:endParaRPr lang="en-US" altLang="ko-KR" sz="1200" b="1" dirty="0" smtClean="0">
                <a:solidFill>
                  <a:srgbClr val="00B050"/>
                </a:solidFill>
                <a:latin typeface="+mn-ea"/>
                <a:ea typeface="맑은 고딕" panose="020B0503020000020004" pitchFamily="50" charset="-127"/>
              </a:endParaRPr>
            </a:p>
            <a:p>
              <a:pPr>
                <a:spcBef>
                  <a:spcPts val="600"/>
                </a:spcBef>
              </a:pPr>
              <a:r>
                <a:rPr lang="ko-KR" altLang="ko-KR" sz="1200" b="1" dirty="0" smtClean="0">
                  <a:solidFill>
                    <a:srgbClr val="00B050"/>
                  </a:solidFill>
                  <a:latin typeface="+mn-ea"/>
                </a:rPr>
                <a:t>※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 CUDA 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</a:rPr>
                <a:t>버전의 경우 </a:t>
              </a:r>
              <a:r>
                <a:rPr lang="en-US" altLang="ko-KR" sz="1200" b="1" dirty="0" err="1" smtClean="0">
                  <a:solidFill>
                    <a:srgbClr val="00B050"/>
                  </a:solidFill>
                  <a:latin typeface="+mn-ea"/>
                </a:rPr>
                <a:t>nvidia-smi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</a:rPr>
                <a:t>에 나오는 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CUDA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</a:rPr>
                <a:t> 버전보다는 </a:t>
              </a:r>
              <a:endParaRPr lang="en-US" altLang="ko-KR" sz="1200" b="1" dirty="0" smtClean="0">
                <a:solidFill>
                  <a:srgbClr val="00B050"/>
                </a:solidFill>
                <a:latin typeface="+mn-ea"/>
              </a:endParaRPr>
            </a:p>
            <a:p>
              <a:pPr>
                <a:spcBef>
                  <a:spcPts val="600"/>
                </a:spcBef>
              </a:pPr>
              <a:r>
                <a:rPr lang="en-US" altLang="ko-KR" sz="1200" b="1" dirty="0">
                  <a:solidFill>
                    <a:srgbClr val="00B050"/>
                  </a:solidFill>
                  <a:latin typeface="+mn-ea"/>
                </a:rPr>
                <a:t> 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  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</a:rPr>
                <a:t>사용하는 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GPU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</a:rPr>
                <a:t>에 따라 선택하는 것이 적합함</a:t>
              </a:r>
              <a:endParaRPr lang="en-US" altLang="ko-KR" sz="1200" b="1" dirty="0" smtClean="0">
                <a:solidFill>
                  <a:srgbClr val="00B050"/>
                </a:solidFill>
                <a:latin typeface="+mn-ea"/>
              </a:endParaRPr>
            </a:p>
            <a:p>
              <a:pPr>
                <a:spcBef>
                  <a:spcPts val="600"/>
                </a:spcBef>
              </a:pP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   (</a:t>
              </a:r>
              <a:r>
                <a:rPr lang="en-US" altLang="ko-KR" sz="1200" b="1" dirty="0" err="1" smtClean="0">
                  <a:solidFill>
                    <a:srgbClr val="00B050"/>
                  </a:solidFill>
                  <a:latin typeface="+mn-ea"/>
                </a:rPr>
                <a:t>Nvidia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 10xx, 20xx 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</a:rPr>
                <a:t>시리즈 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: CUDA 10)</a:t>
              </a:r>
            </a:p>
            <a:p>
              <a:pPr>
                <a:spcBef>
                  <a:spcPts val="600"/>
                </a:spcBef>
              </a:pPr>
              <a:r>
                <a:rPr lang="en-US" altLang="ko-KR" sz="1200" b="1" dirty="0">
                  <a:solidFill>
                    <a:srgbClr val="00B050"/>
                  </a:solidFill>
                  <a:latin typeface="+mn-ea"/>
                </a:rPr>
                <a:t> 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  (</a:t>
              </a:r>
              <a:r>
                <a:rPr lang="en-US" altLang="ko-KR" sz="1200" b="1" dirty="0" err="1" smtClean="0">
                  <a:solidFill>
                    <a:srgbClr val="00B050"/>
                  </a:solidFill>
                  <a:latin typeface="+mn-ea"/>
                </a:rPr>
                <a:t>Nvidia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 30xx 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</a:rPr>
                <a:t>이상 </a:t>
              </a:r>
              <a:r>
                <a:rPr lang="ko-KR" altLang="en-US" sz="1200" b="1" dirty="0" err="1" smtClean="0">
                  <a:solidFill>
                    <a:srgbClr val="00B050"/>
                  </a:solidFill>
                  <a:latin typeface="+mn-ea"/>
                </a:rPr>
                <a:t>시르즈</a:t>
              </a:r>
              <a:r>
                <a:rPr lang="ko-KR" altLang="en-US" sz="1200" b="1" dirty="0" smtClean="0">
                  <a:solidFill>
                    <a:srgbClr val="00B050"/>
                  </a:solidFill>
                  <a:latin typeface="+mn-ea"/>
                </a:rPr>
                <a:t> </a:t>
              </a:r>
              <a:r>
                <a:rPr lang="en-US" altLang="ko-KR" sz="1200" b="1" dirty="0" smtClean="0">
                  <a:solidFill>
                    <a:srgbClr val="00B050"/>
                  </a:solidFill>
                  <a:latin typeface="+mn-ea"/>
                </a:rPr>
                <a:t>: CUDA 11)</a:t>
              </a:r>
              <a:endParaRPr lang="ko-KR" altLang="en-US" sz="1200" b="1" dirty="0">
                <a:solidFill>
                  <a:srgbClr val="00B050"/>
                </a:solidFill>
                <a:latin typeface="+mn-ea"/>
              </a:endParaRPr>
            </a:p>
          </p:txBody>
        </p:sp>
        <p:cxnSp>
          <p:nvCxnSpPr>
            <p:cNvPr id="10" name="꺾인 연결선 9"/>
            <p:cNvCxnSpPr>
              <a:stCxn id="8" idx="3"/>
              <a:endCxn id="9" idx="1"/>
            </p:cNvCxnSpPr>
            <p:nvPr/>
          </p:nvCxnSpPr>
          <p:spPr>
            <a:xfrm flipV="1">
              <a:off x="8461243" y="5485158"/>
              <a:ext cx="350203" cy="93512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/>
          <p:cNvGrpSpPr/>
          <p:nvPr/>
        </p:nvGrpSpPr>
        <p:grpSpPr>
          <a:xfrm>
            <a:off x="2021840" y="5910295"/>
            <a:ext cx="9946639" cy="510825"/>
            <a:chOff x="2021840" y="5910295"/>
            <a:chExt cx="9946639" cy="510825"/>
          </a:xfrm>
        </p:grpSpPr>
        <p:sp>
          <p:nvSpPr>
            <p:cNvPr id="19" name="TextBox 18"/>
            <p:cNvSpPr txBox="1"/>
            <p:nvPr/>
          </p:nvSpPr>
          <p:spPr>
            <a:xfrm>
              <a:off x="7441882" y="5910295"/>
              <a:ext cx="4526597" cy="27699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69875" indent="-269875">
                <a:spcBef>
                  <a:spcPts val="600"/>
                </a:spcBef>
                <a:buFont typeface="+mj-ea"/>
                <a:buAutoNum type="circleNumDbPlain" startAt="2"/>
              </a:pPr>
              <a:r>
                <a:rPr lang="ko-KR" altLang="en-US" sz="1200" b="1" dirty="0" smtClean="0">
                  <a:latin typeface="+mn-ea"/>
                </a:rPr>
                <a:t>설치 명령어를 </a:t>
              </a:r>
              <a:r>
                <a:rPr lang="en-US" altLang="ko-KR" sz="1200" b="1" dirty="0" smtClean="0">
                  <a:latin typeface="+mn-ea"/>
                </a:rPr>
                <a:t>WSL </a:t>
              </a:r>
              <a:r>
                <a:rPr lang="ko-KR" altLang="en-US" sz="1200" b="1" dirty="0" smtClean="0">
                  <a:latin typeface="+mn-ea"/>
                </a:rPr>
                <a:t>터미널의 </a:t>
              </a:r>
              <a:r>
                <a:rPr lang="en-US" altLang="ko-KR" sz="1200" b="1" dirty="0" smtClean="0">
                  <a:latin typeface="+mn-ea"/>
                </a:rPr>
                <a:t>Anaconda </a:t>
              </a:r>
              <a:r>
                <a:rPr lang="ko-KR" altLang="en-US" sz="1200" b="1" dirty="0" smtClean="0">
                  <a:latin typeface="+mn-ea"/>
                </a:rPr>
                <a:t>환경에서 실행함</a:t>
              </a:r>
              <a:endParaRPr lang="ko-KR" altLang="en-US" sz="1200" b="1" dirty="0">
                <a:latin typeface="+mn-ea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2021840" y="6008115"/>
              <a:ext cx="5069840" cy="413005"/>
            </a:xfrm>
            <a:prstGeom prst="rect">
              <a:avLst/>
            </a:pr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1" name="꺾인 연결선 20"/>
            <p:cNvCxnSpPr>
              <a:stCxn id="20" idx="3"/>
              <a:endCxn id="19" idx="1"/>
            </p:cNvCxnSpPr>
            <p:nvPr/>
          </p:nvCxnSpPr>
          <p:spPr>
            <a:xfrm flipV="1">
              <a:off x="7091680" y="6048795"/>
              <a:ext cx="350202" cy="165823"/>
            </a:xfrm>
            <a:prstGeom prst="bentConnector3">
              <a:avLst>
                <a:gd name="adj1" fmla="val 50000"/>
              </a:avLst>
            </a:prstGeom>
            <a:ln w="476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337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4648200" y="2071930"/>
            <a:ext cx="7223760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VS Code (Visual Studio Code)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dirty="0" smtClean="0">
                <a:latin typeface="+mn-ea"/>
              </a:rPr>
              <a:t>마이크로소프트에서 제공하는 </a:t>
            </a:r>
            <a:r>
              <a:rPr lang="en-US" altLang="ko-KR" dirty="0" smtClean="0">
                <a:latin typeface="+mn-ea"/>
              </a:rPr>
              <a:t>IDE</a:t>
            </a: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smtClean="0">
                <a:latin typeface="+mn-ea"/>
              </a:rPr>
              <a:t>WSL</a:t>
            </a:r>
            <a:r>
              <a:rPr lang="ko-KR" altLang="en-US" dirty="0" smtClean="0">
                <a:latin typeface="+mn-ea"/>
              </a:rPr>
              <a:t>을 이용한 원격 개발 기능 제공</a:t>
            </a:r>
            <a:endParaRPr lang="en-US" altLang="ko-KR" dirty="0" smtClean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VS Code </a:t>
            </a:r>
            <a:r>
              <a:rPr lang="ko-KR" altLang="en-US" b="1" dirty="0" smtClean="0">
                <a:latin typeface="+mn-ea"/>
              </a:rPr>
              <a:t>사용 이유</a:t>
            </a:r>
            <a:endParaRPr lang="en-US" altLang="ko-KR" b="1" dirty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dirty="0" err="1" smtClean="0">
                <a:latin typeface="+mn-ea"/>
              </a:rPr>
              <a:t>Intellisense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지원을 받아 </a:t>
            </a:r>
            <a:r>
              <a:rPr lang="en-US" altLang="ko-KR" dirty="0" smtClean="0">
                <a:latin typeface="+mn-ea"/>
              </a:rPr>
              <a:t>vim, </a:t>
            </a:r>
            <a:r>
              <a:rPr lang="en-US" altLang="ko-KR" dirty="0" err="1" smtClean="0">
                <a:latin typeface="+mn-ea"/>
              </a:rPr>
              <a:t>nano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보다 효율적인 개발 환경 구축</a:t>
            </a:r>
            <a:endParaRPr lang="en-US" altLang="ko-KR" dirty="0" smtClean="0">
              <a:latin typeface="+mn-ea"/>
            </a:endParaRPr>
          </a:p>
          <a:p>
            <a:pPr marL="182563" indent="-182563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err="1" smtClean="0">
                <a:latin typeface="+mn-ea"/>
              </a:rPr>
              <a:t>MobaXterm</a:t>
            </a:r>
            <a:r>
              <a:rPr lang="ko-KR" altLang="en-US" b="1" dirty="0" smtClean="0">
                <a:latin typeface="+mn-ea"/>
              </a:rPr>
              <a:t>의 역할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모니터링 및 실행</a:t>
            </a:r>
            <a:endParaRPr lang="en-US" altLang="ko-KR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b="1" dirty="0" smtClean="0">
                <a:latin typeface="+mn-ea"/>
              </a:rPr>
              <a:t>VS Code</a:t>
            </a:r>
            <a:r>
              <a:rPr lang="ko-KR" altLang="en-US" b="1" dirty="0" smtClean="0">
                <a:latin typeface="+mn-ea"/>
              </a:rPr>
              <a:t>의 역할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소스코드 작성</a:t>
            </a:r>
            <a:endParaRPr lang="en-US" altLang="ko-KR" b="1" dirty="0" smtClean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t="339" r="65410" b="25878"/>
          <a:stretch/>
        </p:blipFill>
        <p:spPr>
          <a:xfrm>
            <a:off x="609600" y="1683239"/>
            <a:ext cx="3712795" cy="46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1135379" y="5259800"/>
            <a:ext cx="9921240" cy="88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1400" b="1" dirty="0" smtClean="0">
                <a:latin typeface="+mn-ea"/>
              </a:rPr>
              <a:t>VS Code</a:t>
            </a:r>
            <a:r>
              <a:rPr lang="ko-KR" altLang="en-US" sz="1400" b="1" dirty="0" smtClean="0">
                <a:latin typeface="+mn-ea"/>
              </a:rPr>
              <a:t>와</a:t>
            </a:r>
            <a:r>
              <a:rPr lang="en-US" altLang="ko-KR" sz="1400" b="1" dirty="0" smtClean="0">
                <a:latin typeface="+mn-ea"/>
              </a:rPr>
              <a:t> WSL</a:t>
            </a:r>
            <a:r>
              <a:rPr lang="ko-KR" altLang="en-US" sz="1400" b="1" dirty="0" smtClean="0">
                <a:latin typeface="+mn-ea"/>
              </a:rPr>
              <a:t>은 </a:t>
            </a:r>
            <a:r>
              <a:rPr lang="en-US" altLang="ko-KR" sz="1400" b="1" dirty="0" smtClean="0">
                <a:latin typeface="+mn-ea"/>
              </a:rPr>
              <a:t>Server – Client </a:t>
            </a:r>
            <a:r>
              <a:rPr lang="ko-KR" altLang="en-US" sz="1400" b="1" dirty="0" smtClean="0">
                <a:latin typeface="+mn-ea"/>
              </a:rPr>
              <a:t>구조로 연결되어 </a:t>
            </a:r>
            <a:r>
              <a:rPr lang="en-US" altLang="ko-KR" sz="1400" b="1" dirty="0" smtClean="0">
                <a:latin typeface="+mn-ea"/>
              </a:rPr>
              <a:t>VS Code</a:t>
            </a:r>
            <a:r>
              <a:rPr lang="ko-KR" altLang="en-US" sz="1400" b="1" dirty="0" smtClean="0">
                <a:latin typeface="+mn-ea"/>
              </a:rPr>
              <a:t>에서 작성된 소스코드가 </a:t>
            </a:r>
            <a:r>
              <a:rPr lang="en-US" altLang="ko-KR" sz="1400" b="1" dirty="0" smtClean="0">
                <a:latin typeface="+mn-ea"/>
              </a:rPr>
              <a:t>WSL </a:t>
            </a:r>
            <a:r>
              <a:rPr lang="ko-KR" altLang="en-US" sz="1400" b="1" dirty="0" smtClean="0">
                <a:latin typeface="+mn-ea"/>
              </a:rPr>
              <a:t>세션에 전달되는 구조임</a:t>
            </a:r>
            <a:endParaRPr lang="en-US" altLang="ko-KR" sz="1400" b="1" dirty="0" smtClean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latin typeface="+mn-ea"/>
              </a:rPr>
              <a:t>또한 서로 </a:t>
            </a:r>
            <a:r>
              <a:rPr lang="en-US" altLang="ko-KR" sz="1400" b="1" dirty="0" smtClean="0">
                <a:latin typeface="+mn-ea"/>
              </a:rPr>
              <a:t>File System</a:t>
            </a:r>
            <a:r>
              <a:rPr lang="ko-KR" altLang="en-US" sz="1400" b="1" dirty="0" smtClean="0">
                <a:latin typeface="+mn-ea"/>
              </a:rPr>
              <a:t>을 </a:t>
            </a:r>
            <a:r>
              <a:rPr lang="ko-KR" altLang="en-US" sz="1400" b="1" dirty="0" err="1" smtClean="0">
                <a:latin typeface="+mn-ea"/>
              </a:rPr>
              <a:t>가상화하여</a:t>
            </a:r>
            <a:r>
              <a:rPr lang="ko-KR" altLang="en-US" sz="1400" b="1" dirty="0" smtClean="0">
                <a:latin typeface="+mn-ea"/>
              </a:rPr>
              <a:t> 공유함으로서 파일 동기화를 통한 파일 전송도 가능함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537" y="1470279"/>
            <a:ext cx="892492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82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967" y="1495552"/>
            <a:ext cx="8258066" cy="483412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4708" y="6387068"/>
            <a:ext cx="920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VS Code </a:t>
            </a:r>
            <a:r>
              <a:rPr lang="ko-KR" altLang="en-US" b="1" dirty="0" smtClean="0">
                <a:latin typeface="+mn-ea"/>
              </a:rPr>
              <a:t>공식사이트</a:t>
            </a:r>
            <a:r>
              <a:rPr lang="en-US" altLang="ko-KR" b="1" dirty="0">
                <a:latin typeface="+mn-ea"/>
              </a:rPr>
              <a:t>(https://code.visualstudio.com/)</a:t>
            </a:r>
            <a:r>
              <a:rPr lang="ko-KR" altLang="en-US" b="1" dirty="0" smtClean="0">
                <a:latin typeface="+mn-ea"/>
              </a:rPr>
              <a:t>에서 </a:t>
            </a:r>
            <a:r>
              <a:rPr lang="en-US" altLang="ko-KR" b="1" dirty="0" smtClean="0">
                <a:latin typeface="+mn-ea"/>
              </a:rPr>
              <a:t>VS Code </a:t>
            </a:r>
            <a:r>
              <a:rPr lang="ko-KR" altLang="en-US" b="1" dirty="0" smtClean="0">
                <a:latin typeface="+mn-ea"/>
              </a:rPr>
              <a:t>다운로드 후 설치</a:t>
            </a:r>
            <a:endParaRPr lang="ko-KR" altLang="en-US" b="1" dirty="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4800" y="972312"/>
            <a:ext cx="6918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VS Code – WSL </a:t>
            </a:r>
            <a:r>
              <a:rPr lang="ko-KR" altLang="en-US" sz="1400" b="1" dirty="0" smtClean="0">
                <a:latin typeface="+mn-ea"/>
              </a:rPr>
              <a:t>연동 참고자료 </a:t>
            </a:r>
            <a:r>
              <a:rPr lang="en-US" altLang="ko-KR" sz="1400" b="1" dirty="0">
                <a:latin typeface="+mn-ea"/>
              </a:rPr>
              <a:t>: https://code.visualstudio.com/docs/remote/wsl</a:t>
            </a:r>
            <a:endParaRPr lang="ko-KR" altLang="en-US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555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en-US" altLang="ko-KR" b="1" dirty="0" smtClean="0"/>
              <a:t>0. </a:t>
            </a:r>
            <a:r>
              <a:rPr lang="ko-KR" altLang="en-US" b="1" dirty="0" smtClean="0"/>
              <a:t>참고자료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1" dirty="0" smtClean="0"/>
              <a:t>WSL VS Code Setup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/>
              <a:t>Developing in WSL : https://</a:t>
            </a:r>
            <a:r>
              <a:rPr lang="en-US" altLang="ko-KR" sz="1800" dirty="0" smtClean="0"/>
              <a:t>code.visualstudio.com/docs/remote/wsl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/>
              <a:t>Remote development in WSL : https://</a:t>
            </a:r>
            <a:r>
              <a:rPr lang="en-US" altLang="ko-KR" sz="1800" dirty="0" smtClean="0"/>
              <a:t>code.visualstudio.com/docs/remote/wsl-tutorial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VS Code </a:t>
            </a:r>
            <a:r>
              <a:rPr lang="en-US" altLang="ko-KR" sz="1800" dirty="0"/>
              <a:t>Remote Development : https://</a:t>
            </a:r>
            <a:r>
              <a:rPr lang="en-US" altLang="ko-KR" sz="1800" dirty="0" smtClean="0"/>
              <a:t>marketplace.visualstudio.com/items?itemName=ms-vscode-remote.vscode-remote-extensionpack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Python VS </a:t>
            </a:r>
            <a:r>
              <a:rPr lang="en-US" altLang="ko-KR" sz="1800" dirty="0"/>
              <a:t>Code Setup : https://</a:t>
            </a:r>
            <a:r>
              <a:rPr lang="en-US" altLang="ko-KR" sz="1800" dirty="0" smtClean="0"/>
              <a:t>code.visualstudio.com/docs/python/environments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endParaRPr lang="en-US" altLang="ko-KR" sz="18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1" dirty="0" smtClean="0"/>
              <a:t>Anaconda Setup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/>
              <a:t>How to Install Anaconda on Ubuntu 18.04 and 20.04 : https://phoenixnap.com/kb/how-to-install-anaconda-ubuntu-18-04-or-20-04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3231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972312"/>
            <a:ext cx="6918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VS Code – WSL </a:t>
            </a:r>
            <a:r>
              <a:rPr lang="ko-KR" altLang="en-US" sz="1400" b="1" dirty="0" smtClean="0">
                <a:latin typeface="+mn-ea"/>
              </a:rPr>
              <a:t>연동 참고자료 </a:t>
            </a:r>
            <a:r>
              <a:rPr lang="en-US" altLang="ko-KR" sz="1400" b="1" dirty="0">
                <a:latin typeface="+mn-ea"/>
              </a:rPr>
              <a:t>: https://code.visualstudio.com/docs/remote/wsl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933" y="1423416"/>
            <a:ext cx="9148133" cy="49028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0304" y="6376345"/>
            <a:ext cx="6711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VS Code </a:t>
            </a:r>
            <a:r>
              <a:rPr lang="ko-KR" altLang="en-US" b="1" dirty="0" smtClean="0">
                <a:latin typeface="+mn-ea"/>
              </a:rPr>
              <a:t>설치 후 </a:t>
            </a:r>
            <a:r>
              <a:rPr lang="en-US" altLang="ko-KR" b="1" dirty="0" smtClean="0">
                <a:latin typeface="+mn-ea"/>
              </a:rPr>
              <a:t>Extension</a:t>
            </a:r>
            <a:r>
              <a:rPr lang="ko-KR" altLang="en-US" b="1" dirty="0" smtClean="0">
                <a:latin typeface="+mn-ea"/>
              </a:rPr>
              <a:t>에서 </a:t>
            </a:r>
            <a:r>
              <a:rPr lang="en-US" altLang="ko-KR" b="1" dirty="0" smtClean="0">
                <a:latin typeface="+mn-ea"/>
              </a:rPr>
              <a:t>‘Remote Development </a:t>
            </a:r>
            <a:r>
              <a:rPr lang="ko-KR" altLang="en-US" b="1" dirty="0" smtClean="0">
                <a:latin typeface="+mn-ea"/>
              </a:rPr>
              <a:t>설치</a:t>
            </a:r>
            <a:r>
              <a:rPr lang="en-US" altLang="ko-KR" b="1" dirty="0" smtClean="0">
                <a:latin typeface="+mn-ea"/>
              </a:rPr>
              <a:t>’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339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972312"/>
            <a:ext cx="6918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VS Code – WSL </a:t>
            </a:r>
            <a:r>
              <a:rPr lang="ko-KR" altLang="en-US" sz="1400" b="1" dirty="0" smtClean="0">
                <a:latin typeface="+mn-ea"/>
              </a:rPr>
              <a:t>연동 참고자료 </a:t>
            </a:r>
            <a:r>
              <a:rPr lang="en-US" altLang="ko-KR" sz="1400" b="1" dirty="0">
                <a:latin typeface="+mn-ea"/>
              </a:rPr>
              <a:t>: https://code.visualstudio.com/docs/remote/wsl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442" y="1380553"/>
            <a:ext cx="10462499" cy="39412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7472" y="5422272"/>
            <a:ext cx="703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F1 </a:t>
            </a:r>
            <a:r>
              <a:rPr lang="ko-KR" altLang="en-US" b="1" dirty="0" smtClean="0">
                <a:latin typeface="+mn-ea"/>
              </a:rPr>
              <a:t>클릭 → </a:t>
            </a:r>
            <a:r>
              <a:rPr lang="en-US" altLang="ko-KR" b="1" dirty="0" smtClean="0">
                <a:latin typeface="+mn-ea"/>
              </a:rPr>
              <a:t>Remote-WSL : New WSL Window using Distro </a:t>
            </a:r>
            <a:r>
              <a:rPr lang="ko-KR" altLang="en-US" b="1" dirty="0" smtClean="0">
                <a:latin typeface="+mn-ea"/>
              </a:rPr>
              <a:t>클릭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1490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972312"/>
            <a:ext cx="6918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VS Code – WSL </a:t>
            </a:r>
            <a:r>
              <a:rPr lang="ko-KR" altLang="en-US" sz="1400" b="1" dirty="0" smtClean="0">
                <a:latin typeface="+mn-ea"/>
              </a:rPr>
              <a:t>연동 참고자료 </a:t>
            </a:r>
            <a:r>
              <a:rPr lang="en-US" altLang="ko-KR" sz="1400" b="1" dirty="0">
                <a:latin typeface="+mn-ea"/>
              </a:rPr>
              <a:t>: https://code.visualstudio.com/docs/remote/wsl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932" y="1575626"/>
            <a:ext cx="10228136" cy="36269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72032" y="5272486"/>
            <a:ext cx="26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설치된 </a:t>
            </a:r>
            <a:r>
              <a:rPr lang="en-US" altLang="ko-KR" b="1" dirty="0" smtClean="0">
                <a:latin typeface="+mn-ea"/>
              </a:rPr>
              <a:t>WSL Linux </a:t>
            </a:r>
            <a:r>
              <a:rPr lang="ko-KR" altLang="en-US" b="1" dirty="0" smtClean="0">
                <a:latin typeface="+mn-ea"/>
              </a:rPr>
              <a:t>선택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469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972312"/>
            <a:ext cx="6918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VS Code – WSL </a:t>
            </a:r>
            <a:r>
              <a:rPr lang="ko-KR" altLang="en-US" sz="1400" b="1" dirty="0" smtClean="0">
                <a:latin typeface="+mn-ea"/>
              </a:rPr>
              <a:t>연동 참고자료 </a:t>
            </a:r>
            <a:r>
              <a:rPr lang="en-US" altLang="ko-KR" sz="1400" b="1" dirty="0">
                <a:latin typeface="+mn-ea"/>
              </a:rPr>
              <a:t>: https://code.visualstudio.com/docs/remote/wsl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75501"/>
          <a:stretch/>
        </p:blipFill>
        <p:spPr>
          <a:xfrm>
            <a:off x="2435860" y="1813489"/>
            <a:ext cx="7338060" cy="32800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48586" y="5216608"/>
            <a:ext cx="6712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새롭게 실행된 </a:t>
            </a:r>
            <a:r>
              <a:rPr lang="en-US" altLang="ko-KR" b="1" dirty="0" smtClean="0">
                <a:latin typeface="+mn-ea"/>
              </a:rPr>
              <a:t>VS Code </a:t>
            </a:r>
            <a:r>
              <a:rPr lang="ko-KR" altLang="en-US" b="1" dirty="0" smtClean="0">
                <a:latin typeface="+mn-ea"/>
              </a:rPr>
              <a:t>창의 좌측 하단에 </a:t>
            </a:r>
            <a:r>
              <a:rPr lang="en-US" altLang="ko-KR" b="1" dirty="0" smtClean="0">
                <a:latin typeface="+mn-ea"/>
              </a:rPr>
              <a:t>WSL </a:t>
            </a:r>
            <a:r>
              <a:rPr lang="ko-KR" altLang="en-US" b="1" dirty="0" smtClean="0">
                <a:latin typeface="+mn-ea"/>
              </a:rPr>
              <a:t>연동 여부 확인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777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972312"/>
            <a:ext cx="6918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VS Code – WSL </a:t>
            </a:r>
            <a:r>
              <a:rPr lang="ko-KR" altLang="en-US" sz="1400" b="1" dirty="0" smtClean="0">
                <a:latin typeface="+mn-ea"/>
              </a:rPr>
              <a:t>연동 참고자료 </a:t>
            </a:r>
            <a:r>
              <a:rPr lang="en-US" altLang="ko-KR" sz="1400" b="1" dirty="0">
                <a:latin typeface="+mn-ea"/>
              </a:rPr>
              <a:t>: https://code.visualstudio.com/docs/remote/wsl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265" y="1908810"/>
            <a:ext cx="9703470" cy="35928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3406" y="5545792"/>
            <a:ext cx="102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좌측 상단 </a:t>
            </a:r>
            <a:r>
              <a:rPr lang="en-US" altLang="ko-KR" b="1" dirty="0" smtClean="0">
                <a:latin typeface="+mn-ea"/>
              </a:rPr>
              <a:t>Open Folder </a:t>
            </a:r>
            <a:r>
              <a:rPr lang="ko-KR" altLang="en-US" b="1" dirty="0" smtClean="0">
                <a:latin typeface="+mn-ea"/>
              </a:rPr>
              <a:t>클릭 → 중앙 </a:t>
            </a:r>
            <a:r>
              <a:rPr lang="en-US" altLang="ko-KR" b="1" dirty="0" smtClean="0">
                <a:latin typeface="+mn-ea"/>
              </a:rPr>
              <a:t>Open Folder </a:t>
            </a:r>
            <a:r>
              <a:rPr lang="ko-KR" altLang="en-US" b="1" dirty="0" smtClean="0">
                <a:latin typeface="+mn-ea"/>
              </a:rPr>
              <a:t>드롭다운에서 원하는 경로로 이동 → </a:t>
            </a:r>
            <a:r>
              <a:rPr lang="en-US" altLang="ko-KR" b="1" dirty="0" smtClean="0">
                <a:latin typeface="+mn-ea"/>
              </a:rPr>
              <a:t>Ok </a:t>
            </a:r>
            <a:r>
              <a:rPr lang="ko-KR" altLang="en-US" b="1" dirty="0" smtClean="0">
                <a:latin typeface="+mn-ea"/>
              </a:rPr>
              <a:t>클릭</a:t>
            </a:r>
            <a:endParaRPr lang="ko-KR" altLang="en-US" b="1" dirty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72770" y="1495326"/>
            <a:ext cx="2656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+mn-ea"/>
              </a:rPr>
              <a:t>소스코드 디렉토리 이동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651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972312"/>
            <a:ext cx="6918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VS Code – WSL </a:t>
            </a:r>
            <a:r>
              <a:rPr lang="ko-KR" altLang="en-US" sz="1400" b="1" dirty="0" smtClean="0">
                <a:latin typeface="+mn-ea"/>
              </a:rPr>
              <a:t>연동 참고자료 </a:t>
            </a:r>
            <a:r>
              <a:rPr lang="en-US" altLang="ko-KR" sz="1400" b="1" dirty="0">
                <a:latin typeface="+mn-ea"/>
              </a:rPr>
              <a:t>: https://code.visualstudio.com/docs/remote/wsl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812" y="2435281"/>
            <a:ext cx="10281800" cy="390334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0162" y="1473148"/>
            <a:ext cx="91270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Intellisense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연동 </a:t>
            </a:r>
            <a:r>
              <a:rPr lang="en-US" altLang="ko-KR" b="1" dirty="0" smtClean="0">
                <a:latin typeface="+mn-ea"/>
              </a:rPr>
              <a:t>– Anaconda </a:t>
            </a:r>
            <a:r>
              <a:rPr lang="ko-KR" altLang="en-US" b="1" dirty="0" smtClean="0">
                <a:latin typeface="+mn-ea"/>
              </a:rPr>
              <a:t>환경 기준으로 </a:t>
            </a:r>
            <a:r>
              <a:rPr lang="en-US" altLang="ko-KR" b="1" dirty="0" smtClean="0">
                <a:latin typeface="+mn-ea"/>
              </a:rPr>
              <a:t>Python Interpreter </a:t>
            </a:r>
            <a:r>
              <a:rPr lang="ko-KR" altLang="en-US" b="1" dirty="0" smtClean="0">
                <a:latin typeface="+mn-ea"/>
              </a:rPr>
              <a:t>설정</a:t>
            </a:r>
            <a:endParaRPr lang="en-US" altLang="ko-KR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(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Anaconda 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 환경에서 라이브러리가 설치되었기에 </a:t>
            </a:r>
            <a:r>
              <a:rPr lang="en-US" altLang="ko-KR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Intellisense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 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기준으로 작동하게 해야함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)</a:t>
            </a:r>
            <a:endParaRPr lang="ko-KR" altLang="en-US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659197" y="6338626"/>
            <a:ext cx="4837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F1 </a:t>
            </a:r>
            <a:r>
              <a:rPr lang="ko-KR" altLang="en-US" b="1" dirty="0" smtClean="0">
                <a:latin typeface="+mn-ea"/>
              </a:rPr>
              <a:t>클릭 → </a:t>
            </a:r>
            <a:r>
              <a:rPr lang="en-US" altLang="ko-KR" b="1" dirty="0" smtClean="0">
                <a:latin typeface="+mn-ea"/>
              </a:rPr>
              <a:t>Python : Select Interpreter </a:t>
            </a:r>
            <a:r>
              <a:rPr lang="ko-KR" altLang="en-US" b="1" dirty="0" smtClean="0">
                <a:latin typeface="+mn-ea"/>
              </a:rPr>
              <a:t>선택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95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VS Code </a:t>
            </a:r>
            <a:r>
              <a:rPr lang="ko-KR" altLang="en-US" b="1" dirty="0" smtClean="0"/>
              <a:t>연동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14800" y="972312"/>
            <a:ext cx="69183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latin typeface="+mn-ea"/>
              </a:rPr>
              <a:t>VS Code – WSL </a:t>
            </a:r>
            <a:r>
              <a:rPr lang="ko-KR" altLang="en-US" sz="1400" b="1" dirty="0" smtClean="0">
                <a:latin typeface="+mn-ea"/>
              </a:rPr>
              <a:t>연동 참고자료 </a:t>
            </a:r>
            <a:r>
              <a:rPr lang="en-US" altLang="ko-KR" sz="1400" b="1" dirty="0">
                <a:latin typeface="+mn-ea"/>
              </a:rPr>
              <a:t>: https://code.visualstudio.com/docs/remote/wsl</a:t>
            </a:r>
            <a:endParaRPr lang="ko-KR" altLang="en-US" sz="1400" b="1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55" y="2436296"/>
            <a:ext cx="10715199" cy="27889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0162" y="1473148"/>
            <a:ext cx="91270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latin typeface="+mn-ea"/>
              </a:rPr>
              <a:t>Intellisense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연동 </a:t>
            </a:r>
            <a:r>
              <a:rPr lang="en-US" altLang="ko-KR" b="1" dirty="0" smtClean="0">
                <a:latin typeface="+mn-ea"/>
              </a:rPr>
              <a:t>– Anaconda </a:t>
            </a:r>
            <a:r>
              <a:rPr lang="ko-KR" altLang="en-US" b="1" dirty="0" smtClean="0">
                <a:latin typeface="+mn-ea"/>
              </a:rPr>
              <a:t>환경 기준으로 </a:t>
            </a:r>
            <a:r>
              <a:rPr lang="en-US" altLang="ko-KR" b="1" dirty="0" smtClean="0">
                <a:latin typeface="+mn-ea"/>
              </a:rPr>
              <a:t>Python Interpreter </a:t>
            </a:r>
            <a:r>
              <a:rPr lang="ko-KR" altLang="en-US" b="1" dirty="0" smtClean="0">
                <a:latin typeface="+mn-ea"/>
              </a:rPr>
              <a:t>설정</a:t>
            </a:r>
            <a:endParaRPr lang="en-US" altLang="ko-KR" b="1" dirty="0" smtClean="0">
              <a:latin typeface="+mn-ea"/>
            </a:endParaRPr>
          </a:p>
          <a:p>
            <a:endParaRPr lang="en-US" altLang="ko-KR" sz="1400" b="1" dirty="0" smtClean="0">
              <a:latin typeface="+mn-ea"/>
            </a:endParaRPr>
          </a:p>
          <a:p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(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Anaconda 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가상 환경에서 라이브러리가 설치되었기에 </a:t>
            </a:r>
            <a:r>
              <a:rPr lang="en-US" altLang="ko-KR" sz="1400" b="1" dirty="0" err="1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Intellisense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Anaconda </a:t>
            </a:r>
            <a:r>
              <a:rPr lang="ko-KR" altLang="en-US" sz="1400" b="1" dirty="0" smtClean="0">
                <a:solidFill>
                  <a:srgbClr val="00B05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기준으로 작동하게 해야함</a:t>
            </a:r>
            <a:r>
              <a:rPr lang="en-US" altLang="ko-KR" sz="1400" b="1" dirty="0" smtClean="0">
                <a:solidFill>
                  <a:srgbClr val="00B050"/>
                </a:solidFill>
                <a:latin typeface="+mn-ea"/>
              </a:rPr>
              <a:t>)</a:t>
            </a:r>
            <a:endParaRPr lang="ko-KR" altLang="en-US" b="1" dirty="0">
              <a:solidFill>
                <a:srgbClr val="00B050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1650" y="5388216"/>
            <a:ext cx="11301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★ : </a:t>
            </a:r>
            <a:r>
              <a:rPr lang="ko-KR" altLang="en-US" b="1" dirty="0" smtClean="0">
                <a:latin typeface="+mn-ea"/>
              </a:rPr>
              <a:t>현재 </a:t>
            </a:r>
            <a:r>
              <a:rPr lang="en-US" altLang="ko-KR" b="1" dirty="0" err="1" smtClean="0">
                <a:latin typeface="+mn-ea"/>
              </a:rPr>
              <a:t>Intellisense</a:t>
            </a:r>
            <a:r>
              <a:rPr lang="ko-KR" altLang="en-US" b="1" dirty="0" smtClean="0">
                <a:latin typeface="+mn-ea"/>
              </a:rPr>
              <a:t>가 바라보는 </a:t>
            </a:r>
            <a:r>
              <a:rPr lang="en-US" altLang="ko-KR" b="1" dirty="0" smtClean="0">
                <a:latin typeface="+mn-ea"/>
              </a:rPr>
              <a:t>/ </a:t>
            </a:r>
            <a:r>
              <a:rPr lang="ko-KR" altLang="en-US" b="1" dirty="0" smtClean="0">
                <a:latin typeface="+mn-ea"/>
              </a:rPr>
              <a:t>사용하는 </a:t>
            </a:r>
            <a:r>
              <a:rPr lang="en-US" altLang="ko-KR" b="1" dirty="0" smtClean="0">
                <a:latin typeface="+mn-ea"/>
              </a:rPr>
              <a:t>Python Interpreter</a:t>
            </a:r>
          </a:p>
          <a:p>
            <a:pPr algn="ctr"/>
            <a:endParaRPr lang="en-US" altLang="ko-KR" b="1" dirty="0">
              <a:latin typeface="+mn-ea"/>
            </a:endParaRPr>
          </a:p>
          <a:p>
            <a:pPr algn="ctr"/>
            <a:r>
              <a:rPr lang="en-US" altLang="ko-KR" b="1" dirty="0" smtClean="0">
                <a:latin typeface="+mn-ea"/>
              </a:rPr>
              <a:t>Select Interpreter</a:t>
            </a:r>
            <a:r>
              <a:rPr lang="ko-KR" altLang="en-US" b="1" dirty="0" smtClean="0">
                <a:latin typeface="+mn-ea"/>
              </a:rPr>
              <a:t>에서 </a:t>
            </a:r>
            <a:r>
              <a:rPr lang="en-US" altLang="ko-KR" b="1" dirty="0" smtClean="0">
                <a:latin typeface="+mn-ea"/>
              </a:rPr>
              <a:t>Anaconda </a:t>
            </a:r>
            <a:r>
              <a:rPr lang="ko-KR" altLang="en-US" b="1" dirty="0" smtClean="0">
                <a:latin typeface="+mn-ea"/>
              </a:rPr>
              <a:t>환경 이름에 해당되는 </a:t>
            </a:r>
            <a:r>
              <a:rPr lang="en-US" altLang="ko-KR" b="1" dirty="0" smtClean="0">
                <a:latin typeface="+mn-ea"/>
              </a:rPr>
              <a:t>Interpreter </a:t>
            </a:r>
            <a:r>
              <a:rPr lang="ko-KR" altLang="en-US" b="1" dirty="0" smtClean="0">
                <a:latin typeface="+mn-ea"/>
              </a:rPr>
              <a:t>선택 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예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en-US" altLang="ko-KR" b="1" dirty="0" smtClean="0">
                <a:solidFill>
                  <a:srgbClr val="0070C0"/>
                </a:solidFill>
                <a:latin typeface="+mn-ea"/>
              </a:rPr>
              <a:t>Python 3.6.13 (‘</a:t>
            </a:r>
            <a:r>
              <a:rPr lang="en-US" altLang="ko-KR" b="1" dirty="0" err="1" smtClean="0">
                <a:solidFill>
                  <a:srgbClr val="0070C0"/>
                </a:solidFill>
                <a:latin typeface="+mn-ea"/>
              </a:rPr>
              <a:t>pytorch</a:t>
            </a:r>
            <a:r>
              <a:rPr lang="en-US" altLang="ko-KR" b="1" dirty="0" smtClean="0">
                <a:solidFill>
                  <a:srgbClr val="0070C0"/>
                </a:solidFill>
                <a:latin typeface="+mn-ea"/>
              </a:rPr>
              <a:t>’)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2532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>
            <a:normAutofit/>
          </a:bodyPr>
          <a:lstStyle/>
          <a:p>
            <a:r>
              <a:rPr lang="en-US" altLang="ko-KR" b="1" dirty="0" smtClean="0"/>
              <a:t>File Directory </a:t>
            </a:r>
            <a:r>
              <a:rPr lang="ko-KR" altLang="en-US" b="1" dirty="0" smtClean="0"/>
              <a:t>열기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76" y="1898305"/>
            <a:ext cx="3039108" cy="1591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656" y="1898305"/>
            <a:ext cx="5980144" cy="42224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693576" y="3824872"/>
            <a:ext cx="33279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err="1" smtClean="0">
                <a:latin typeface="+mn-ea"/>
              </a:rPr>
              <a:t>윈도우키</a:t>
            </a:r>
            <a:r>
              <a:rPr lang="ko-KR" altLang="en-US" sz="1400" b="1" dirty="0" smtClean="0">
                <a:latin typeface="+mn-ea"/>
              </a:rPr>
              <a:t> </a:t>
            </a:r>
            <a:r>
              <a:rPr lang="en-US" altLang="ko-KR" sz="1400" b="1" dirty="0" smtClean="0">
                <a:latin typeface="+mn-ea"/>
              </a:rPr>
              <a:t>+ R </a:t>
            </a:r>
            <a:r>
              <a:rPr lang="ko-KR" altLang="en-US" sz="1400" b="1" dirty="0" smtClean="0">
                <a:latin typeface="+mn-ea"/>
              </a:rPr>
              <a:t>실행창 실행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\\wsl$\&lt;Distribution Name&gt; </a:t>
            </a:r>
            <a:r>
              <a:rPr lang="ko-KR" altLang="en-US" sz="1400" b="1" dirty="0" smtClean="0">
                <a:latin typeface="+mn-ea"/>
              </a:rPr>
              <a:t>입력</a:t>
            </a:r>
            <a:endParaRPr lang="en-US" altLang="ko-KR" sz="1400" b="1" dirty="0" smtClean="0">
              <a:latin typeface="+mn-ea"/>
            </a:endParaRPr>
          </a:p>
          <a:p>
            <a:endParaRPr lang="en-US" altLang="ko-KR" sz="1400" b="1" dirty="0">
              <a:latin typeface="+mn-ea"/>
            </a:endParaRPr>
          </a:p>
          <a:p>
            <a:r>
              <a:rPr lang="en-US" altLang="ko-KR" sz="1400" b="1" dirty="0" smtClean="0">
                <a:latin typeface="+mn-ea"/>
              </a:rPr>
              <a:t>ex : Ubuntu-18.04 </a:t>
            </a:r>
            <a:r>
              <a:rPr lang="ko-KR" altLang="en-US" sz="1400" b="1" dirty="0" smtClean="0">
                <a:latin typeface="+mn-ea"/>
              </a:rPr>
              <a:t>디렉토리 접근</a:t>
            </a:r>
            <a:endParaRPr lang="en-US" altLang="ko-KR" sz="1400" b="1" dirty="0" smtClean="0">
              <a:latin typeface="+mn-ea"/>
            </a:endParaRPr>
          </a:p>
          <a:p>
            <a:r>
              <a:rPr lang="ko-KR" altLang="en-US" sz="1400" b="1" dirty="0" smtClean="0">
                <a:latin typeface="+mn-ea"/>
              </a:rPr>
              <a:t>→ </a:t>
            </a:r>
            <a:r>
              <a:rPr lang="en-US" altLang="ko-KR" sz="1400" b="1" dirty="0" smtClean="0">
                <a:latin typeface="+mn-ea"/>
              </a:rPr>
              <a:t>\\wsl$\Ubuntu-18.04</a:t>
            </a:r>
            <a:endParaRPr lang="en-US" altLang="ko-KR" sz="1400" b="1" dirty="0">
              <a:latin typeface="+mn-ea"/>
            </a:endParaRPr>
          </a:p>
        </p:txBody>
      </p:sp>
      <p:sp>
        <p:nvSpPr>
          <p:cNvPr id="10" name="오른쪽 화살표 9"/>
          <p:cNvSpPr/>
          <p:nvPr/>
        </p:nvSpPr>
        <p:spPr>
          <a:xfrm>
            <a:off x="3909527" y="2435290"/>
            <a:ext cx="802432" cy="578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310604" y="6120771"/>
            <a:ext cx="3514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 smtClean="0">
                <a:latin typeface="+mn-ea"/>
              </a:rPr>
              <a:t>home </a:t>
            </a:r>
            <a:r>
              <a:rPr lang="ko-KR" altLang="en-US" sz="1400" b="1" dirty="0" smtClean="0">
                <a:latin typeface="+mn-ea"/>
              </a:rPr>
              <a:t>폴더에 </a:t>
            </a:r>
            <a:r>
              <a:rPr lang="en-US" altLang="ko-KR" sz="1400" b="1" dirty="0" smtClean="0">
                <a:latin typeface="+mn-ea"/>
              </a:rPr>
              <a:t>WSL </a:t>
            </a:r>
            <a:r>
              <a:rPr lang="ko-KR" altLang="en-US" sz="1400" b="1" dirty="0" smtClean="0">
                <a:latin typeface="+mn-ea"/>
              </a:rPr>
              <a:t>세션에서 만든 계정에 저장된 파일들을 접근할 수 있음</a:t>
            </a:r>
            <a:endParaRPr lang="en-US" altLang="ko-KR" sz="1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494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b="1" smtClean="0">
                <a:latin typeface="+mn-ea"/>
                <a:ea typeface="+mn-ea"/>
              </a:rPr>
              <a:t>감사합니다</a:t>
            </a:r>
            <a:endParaRPr lang="ko-KR" altLang="en-US" sz="4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890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en-US" altLang="ko-KR" b="1" dirty="0" smtClean="0"/>
              <a:t>0. </a:t>
            </a:r>
            <a:r>
              <a:rPr lang="ko-KR" altLang="en-US" b="1" dirty="0" smtClean="0"/>
              <a:t>참고자료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2000" b="1" dirty="0" smtClean="0"/>
              <a:t>가상화 기술 개요</a:t>
            </a:r>
            <a:endParaRPr lang="en-US" altLang="ko-KR" sz="2000" b="1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ko-KR" altLang="en-US" sz="1800" dirty="0" smtClean="0"/>
              <a:t>윈도우 </a:t>
            </a:r>
            <a:r>
              <a:rPr lang="en-US" altLang="ko-KR" sz="1800" dirty="0"/>
              <a:t>Hyper-V : https://</a:t>
            </a:r>
            <a:r>
              <a:rPr lang="en-US" altLang="ko-KR" sz="1800" dirty="0" smtClean="0"/>
              <a:t>docs.microsoft.com/ko-kr/windows-server/virtualization/hyper-v/hyper-v-technology-overview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ko-KR" altLang="en-US" sz="1800" dirty="0" smtClean="0"/>
              <a:t>가상화 기술 소개 </a:t>
            </a:r>
            <a:r>
              <a:rPr lang="en-US" altLang="ko-KR" sz="1800" dirty="0"/>
              <a:t>– Red Hat : https://</a:t>
            </a:r>
            <a:r>
              <a:rPr lang="en-US" altLang="ko-KR" sz="1800" dirty="0" smtClean="0"/>
              <a:t>www.redhat.com/ko/topics/virtualization/what-is-virtualization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ko-KR" altLang="en-US" sz="1800" dirty="0" err="1" smtClean="0"/>
              <a:t>가상화란</a:t>
            </a:r>
            <a:r>
              <a:rPr lang="ko-KR" altLang="en-US" sz="1800" dirty="0" smtClean="0"/>
              <a:t> 무엇인가</a:t>
            </a:r>
            <a:r>
              <a:rPr lang="en-US" altLang="ko-KR" sz="1800" dirty="0" smtClean="0"/>
              <a:t>? </a:t>
            </a:r>
            <a:r>
              <a:rPr lang="en-US" altLang="ko-KR" sz="1800" dirty="0"/>
              <a:t>: https://kim-dragon.tistory.com/5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281444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4000" b="1" dirty="0">
                <a:latin typeface="+mn-ea"/>
                <a:ea typeface="+mn-ea"/>
              </a:rPr>
              <a:t>WSL (Windows Subsystem for Linux) </a:t>
            </a:r>
            <a:r>
              <a:rPr lang="ko-KR" altLang="en-US" sz="4000" b="1" dirty="0">
                <a:latin typeface="+mn-ea"/>
                <a:ea typeface="+mn-ea"/>
              </a:rPr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31010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en-US" altLang="ko-KR" b="1" dirty="0" smtClean="0"/>
              <a:t>WSL</a:t>
            </a:r>
            <a:r>
              <a:rPr lang="en-US" altLang="ko-KR" sz="2800" b="1" dirty="0" smtClean="0"/>
              <a:t> (Windows Subsystem for Linux)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 smtClean="0"/>
              <a:t>WSL : Windows Subsystem for Linux (</a:t>
            </a:r>
            <a:r>
              <a:rPr lang="ko-KR" altLang="en-US" sz="2000" dirty="0" err="1" smtClean="0"/>
              <a:t>리눅스용</a:t>
            </a:r>
            <a:r>
              <a:rPr lang="ko-KR" altLang="en-US" sz="2000" dirty="0" smtClean="0"/>
              <a:t> 윈도우 하위 시스템</a:t>
            </a:r>
            <a:r>
              <a:rPr lang="en-US" altLang="ko-KR" sz="2000" dirty="0" smtClean="0"/>
              <a:t>)</a:t>
            </a:r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2000" dirty="0" smtClean="0"/>
              <a:t>가상 머신 또는 이중 부팅 없이 윈도우에서 직접 </a:t>
            </a:r>
            <a:r>
              <a:rPr lang="en-US" altLang="ko-KR" sz="2000" dirty="0" smtClean="0"/>
              <a:t>GNU/</a:t>
            </a:r>
            <a:r>
              <a:rPr lang="ko-KR" altLang="en-US" sz="2000" dirty="0" smtClean="0"/>
              <a:t>리눅스 환경을 실행할 수 있도록 마이크로 소프트에서 개발한 윈도우 어플리케이션</a:t>
            </a:r>
            <a:endParaRPr lang="en-US" altLang="ko-KR" sz="2000" dirty="0" smtClean="0"/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2000" dirty="0" smtClean="0"/>
              <a:t>윈도우에 기본으로 내장된 최신 가상화 기술인 </a:t>
            </a:r>
            <a:r>
              <a:rPr lang="en-US" altLang="ko-KR" sz="2000" dirty="0" smtClean="0"/>
              <a:t>Hyper-V</a:t>
            </a:r>
            <a:r>
              <a:rPr lang="ko-KR" altLang="en-US" sz="2000" dirty="0" smtClean="0"/>
              <a:t>를 이용하여 보다 최적화된 형태로 가상 </a:t>
            </a:r>
            <a:r>
              <a:rPr lang="en-US" altLang="ko-KR" sz="2000" dirty="0" smtClean="0"/>
              <a:t>Linux </a:t>
            </a:r>
            <a:r>
              <a:rPr lang="ko-KR" altLang="en-US" sz="2000" dirty="0" smtClean="0"/>
              <a:t>환경을 실행할 수 있음</a:t>
            </a:r>
            <a:endParaRPr lang="en-US" altLang="ko-KR" sz="2000" dirty="0" smtClean="0"/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ko-KR" altLang="en-US" sz="2000" dirty="0" smtClean="0"/>
              <a:t>유사 가상화 제품으로 대표적으로 </a:t>
            </a:r>
            <a:r>
              <a:rPr lang="en-US" altLang="ko-KR" sz="2000" dirty="0" err="1" smtClean="0"/>
              <a:t>WMWare</a:t>
            </a:r>
            <a:r>
              <a:rPr lang="en-US" altLang="ko-KR" sz="2000" dirty="0" smtClean="0"/>
              <a:t>, Docker</a:t>
            </a:r>
            <a:r>
              <a:rPr lang="ko-KR" altLang="en-US" sz="2000" dirty="0" smtClean="0"/>
              <a:t>가 있음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맥북의 경우 </a:t>
            </a:r>
            <a:r>
              <a:rPr lang="en-US" altLang="ko-KR" sz="2000" dirty="0" smtClean="0"/>
              <a:t>Parallels</a:t>
            </a:r>
            <a:r>
              <a:rPr lang="ko-KR" altLang="en-US" sz="2000" dirty="0" smtClean="0"/>
              <a:t>라는 </a:t>
            </a:r>
            <a:r>
              <a:rPr lang="ko-KR" altLang="en-US" sz="2000" dirty="0" err="1" smtClean="0"/>
              <a:t>가상머신</a:t>
            </a:r>
            <a:r>
              <a:rPr lang="ko-KR" altLang="en-US" sz="2000" dirty="0" smtClean="0"/>
              <a:t> 인스턴스 실행 프로그램이 있음</a:t>
            </a: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34449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en-US" altLang="ko-KR" b="1" dirty="0" smtClean="0"/>
              <a:t>WSL</a:t>
            </a:r>
            <a:r>
              <a:rPr lang="en-US" altLang="ko-KR" sz="2800" b="1" dirty="0" smtClean="0"/>
              <a:t> (Windows Subsystem for Linux)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rm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 smtClean="0"/>
              <a:t>WSL</a:t>
            </a:r>
            <a:r>
              <a:rPr lang="ko-KR" altLang="en-US" sz="2000" dirty="0" smtClean="0"/>
              <a:t> 지금까지 </a:t>
            </a:r>
            <a:r>
              <a:rPr lang="en-US" altLang="ko-KR" sz="2000" dirty="0" smtClean="0"/>
              <a:t>WSL 1, WSL 2 </a:t>
            </a:r>
            <a:r>
              <a:rPr lang="ko-KR" altLang="en-US" sz="2000" dirty="0" smtClean="0"/>
              <a:t>두가지 버전이 있음</a:t>
            </a:r>
            <a:endParaRPr lang="en-US" altLang="ko-KR" sz="2000" dirty="0"/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dirty="0" smtClean="0"/>
              <a:t>WSL 2</a:t>
            </a:r>
            <a:r>
              <a:rPr lang="ko-KR" altLang="en-US" sz="2000" dirty="0" smtClean="0"/>
              <a:t>는 </a:t>
            </a:r>
            <a:r>
              <a:rPr lang="ko-KR" altLang="en-US" sz="2000" spc="-100" dirty="0" smtClean="0"/>
              <a:t>실제 리눅스 커널 탑재를 통해 </a:t>
            </a:r>
            <a:r>
              <a:rPr lang="en-US" altLang="ko-KR" sz="2000" spc="-100" dirty="0" smtClean="0"/>
              <a:t>Host PC</a:t>
            </a:r>
            <a:r>
              <a:rPr lang="ko-KR" altLang="en-US" sz="2000" spc="-100" dirty="0" smtClean="0"/>
              <a:t>의 </a:t>
            </a:r>
            <a:r>
              <a:rPr lang="en-US" altLang="ko-KR" sz="2000" spc="-100" dirty="0" smtClean="0"/>
              <a:t>GPU</a:t>
            </a:r>
            <a:r>
              <a:rPr lang="ko-KR" altLang="en-US" sz="2000" spc="-100" dirty="0" smtClean="0"/>
              <a:t>를 포함한 모든 하드웨어에 대한 통제 및 </a:t>
            </a:r>
            <a:r>
              <a:rPr lang="ko-KR" altLang="en-US" sz="2000" dirty="0" smtClean="0"/>
              <a:t>가상화가 가능함</a:t>
            </a:r>
            <a:endParaRPr lang="en-US" altLang="ko-KR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55" y="2717875"/>
            <a:ext cx="7271294" cy="35324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41894" y="6287918"/>
            <a:ext cx="830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출처 </a:t>
            </a:r>
            <a:r>
              <a:rPr lang="en-US" altLang="ko-KR" b="1" dirty="0">
                <a:latin typeface="+mn-ea"/>
              </a:rPr>
              <a:t>: https://docs.microsoft.com/en-us/windows/wsl/compare-versions)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888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438912"/>
            <a:ext cx="10972800" cy="1066800"/>
          </a:xfrm>
        </p:spPr>
        <p:txBody>
          <a:bodyPr rtlCol="0"/>
          <a:lstStyle/>
          <a:p>
            <a:pPr rtl="0"/>
            <a:r>
              <a:rPr lang="en-US" altLang="ko-KR" b="1" dirty="0" smtClean="0"/>
              <a:t>WSL</a:t>
            </a:r>
            <a:r>
              <a:rPr lang="en-US" altLang="ko-KR" sz="2800" b="1" dirty="0" smtClean="0"/>
              <a:t> (Windows Subsystem for Linux)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소개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09600" y="1505712"/>
            <a:ext cx="10972800" cy="5068824"/>
          </a:xfrm>
        </p:spPr>
        <p:txBody>
          <a:bodyPr rtlCol="0">
            <a:noAutofit/>
          </a:bodyPr>
          <a:lstStyle/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1" dirty="0" smtClean="0"/>
              <a:t>WSL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사용 장점</a:t>
            </a:r>
            <a:endParaRPr lang="en-US" altLang="ko-KR" sz="2000" b="1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1</a:t>
            </a:r>
            <a:r>
              <a:rPr lang="ko-KR" altLang="en-US" sz="1800" dirty="0" smtClean="0"/>
              <a:t>개의 </a:t>
            </a:r>
            <a:r>
              <a:rPr lang="en-US" altLang="ko-KR" sz="1800" dirty="0" smtClean="0"/>
              <a:t>Local Host PC</a:t>
            </a:r>
            <a:r>
              <a:rPr lang="ko-KR" altLang="en-US" sz="1800" dirty="0" smtClean="0"/>
              <a:t>에 </a:t>
            </a:r>
            <a:r>
              <a:rPr lang="en-US" altLang="ko-KR" sz="1800" b="1" u="sng" dirty="0" smtClean="0">
                <a:solidFill>
                  <a:srgbClr val="0070C0"/>
                </a:solidFill>
              </a:rPr>
              <a:t>Window / Linux </a:t>
            </a:r>
            <a:r>
              <a:rPr lang="ko-KR" altLang="en-US" sz="1800" b="1" u="sng" dirty="0" smtClean="0">
                <a:solidFill>
                  <a:srgbClr val="0070C0"/>
                </a:solidFill>
              </a:rPr>
              <a:t>환경을 경량화하여 동시 사용 가능</a:t>
            </a:r>
            <a:endParaRPr lang="en-US" altLang="ko-KR" sz="1800" b="1" u="sng" dirty="0" smtClean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ko-KR" altLang="en-US" sz="1800" b="1" u="sng" dirty="0" smtClean="0">
                <a:solidFill>
                  <a:srgbClr val="0070C0"/>
                </a:solidFill>
              </a:rPr>
              <a:t>이미 윈도우가 설치된 환경에 별도 듀얼 부팅 </a:t>
            </a:r>
            <a:r>
              <a:rPr lang="ko-KR" altLang="en-US" sz="1800" b="1" u="sng" dirty="0" err="1" smtClean="0">
                <a:solidFill>
                  <a:srgbClr val="0070C0"/>
                </a:solidFill>
              </a:rPr>
              <a:t>셋업</a:t>
            </a:r>
            <a:r>
              <a:rPr lang="ko-KR" altLang="en-US" sz="1800" b="1" u="sng" dirty="0" smtClean="0">
                <a:solidFill>
                  <a:srgbClr val="0070C0"/>
                </a:solidFill>
              </a:rPr>
              <a:t> 없이 빠른 개발 환경 구축 가능</a:t>
            </a:r>
            <a:endParaRPr lang="en-US" altLang="ko-KR" sz="1800" b="1" u="sng" dirty="0" smtClean="0">
              <a:solidFill>
                <a:srgbClr val="0070C0"/>
              </a:solidFill>
            </a:endParaRP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VS Code</a:t>
            </a:r>
            <a:r>
              <a:rPr lang="ko-KR" altLang="en-US" sz="1800" dirty="0" smtClean="0"/>
              <a:t>와 연동하여 코딩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Intellisense</a:t>
            </a:r>
            <a:r>
              <a:rPr lang="en-US" altLang="ko-KR" sz="1800" dirty="0" smtClean="0"/>
              <a:t> (</a:t>
            </a:r>
            <a:r>
              <a:rPr lang="ko-KR" altLang="en-US" sz="1800" dirty="0" smtClean="0"/>
              <a:t>자동완성기능</a:t>
            </a:r>
            <a:r>
              <a:rPr lang="en-US" altLang="ko-KR" sz="1800" dirty="0" smtClean="0"/>
              <a:t>) </a:t>
            </a:r>
            <a:r>
              <a:rPr lang="ko-KR" altLang="en-US" sz="1800" dirty="0" smtClean="0"/>
              <a:t>등 개발에 필요한 모든 기능 수행 가능</a:t>
            </a:r>
            <a:endParaRPr lang="en-US" altLang="ko-KR" sz="1800" dirty="0" smtClean="0"/>
          </a:p>
          <a:p>
            <a:pPr rtl="0">
              <a:spcBef>
                <a:spcPts val="0"/>
              </a:spcBef>
              <a:spcAft>
                <a:spcPts val="1200"/>
              </a:spcAft>
            </a:pPr>
            <a:r>
              <a:rPr lang="en-US" altLang="ko-KR" sz="2000" b="1" dirty="0" smtClean="0"/>
              <a:t>WSL </a:t>
            </a:r>
            <a:r>
              <a:rPr lang="ko-KR" altLang="en-US" sz="2000" b="1" dirty="0" smtClean="0"/>
              <a:t>사용 한계점</a:t>
            </a:r>
            <a:endParaRPr lang="en-US" altLang="ko-KR" sz="2000" b="1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CLI (Command Line Interface) </a:t>
            </a:r>
            <a:r>
              <a:rPr lang="ko-KR" altLang="en-US" sz="1800" dirty="0" smtClean="0"/>
              <a:t>터미널 개발에 능숙한 개발자에 적합</a:t>
            </a:r>
            <a:r>
              <a:rPr lang="en-US" altLang="ko-KR" sz="1800" dirty="0" smtClean="0"/>
              <a:t> 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GUI </a:t>
            </a:r>
            <a:r>
              <a:rPr lang="ko-KR" altLang="en-US" sz="1800" dirty="0" smtClean="0"/>
              <a:t>사용을 위해서는 별도의 작업이 필요함</a:t>
            </a:r>
            <a:endParaRPr lang="en-US" altLang="ko-KR" sz="1800" dirty="0" smtClean="0"/>
          </a:p>
          <a:p>
            <a:pPr marL="41148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800" dirty="0"/>
              <a:t>   (</a:t>
            </a:r>
            <a:r>
              <a:rPr lang="en-US" altLang="ko-KR" sz="1800" u="sng" dirty="0">
                <a:solidFill>
                  <a:srgbClr val="0070C0"/>
                </a:solidFill>
              </a:rPr>
              <a:t>https://</a:t>
            </a:r>
            <a:r>
              <a:rPr lang="en-US" altLang="ko-KR" sz="1800" u="sng" dirty="0" smtClean="0">
                <a:solidFill>
                  <a:srgbClr val="0070C0"/>
                </a:solidFill>
              </a:rPr>
              <a:t>docs.microsoft.com/en-us/windows/wsl/tutorials/gui-apps</a:t>
            </a:r>
            <a:r>
              <a:rPr lang="en-US" altLang="ko-KR" sz="1800" dirty="0" smtClean="0"/>
              <a:t>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GUI </a:t>
            </a:r>
            <a:r>
              <a:rPr lang="ko-KR" altLang="en-US" sz="1800" dirty="0" smtClean="0"/>
              <a:t>사용이 제한되기에 </a:t>
            </a:r>
            <a:r>
              <a:rPr lang="en-US" altLang="ko-KR" sz="1800" dirty="0" smtClean="0"/>
              <a:t>Terminal </a:t>
            </a:r>
            <a:r>
              <a:rPr lang="ko-KR" altLang="en-US" sz="1800" dirty="0" smtClean="0"/>
              <a:t>분할 기능을 가진 </a:t>
            </a:r>
            <a:r>
              <a:rPr lang="en-US" altLang="ko-KR" sz="1800" dirty="0" smtClean="0"/>
              <a:t>Terminator</a:t>
            </a:r>
            <a:r>
              <a:rPr lang="ko-KR" altLang="en-US" sz="1800" dirty="0" smtClean="0"/>
              <a:t>를 사용할 수 없음</a:t>
            </a:r>
            <a:endParaRPr lang="en-US" altLang="ko-KR" sz="1800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ko-KR" altLang="en-US" sz="1800" dirty="0" smtClean="0"/>
              <a:t>윈도우 작업 공간과 </a:t>
            </a:r>
            <a:r>
              <a:rPr lang="en-US" altLang="ko-KR" sz="1800" dirty="0" smtClean="0"/>
              <a:t>Linux </a:t>
            </a:r>
            <a:r>
              <a:rPr lang="ko-KR" altLang="en-US" sz="1800" dirty="0" smtClean="0"/>
              <a:t>작업 공간이 분리되어있기에 </a:t>
            </a:r>
            <a:r>
              <a:rPr lang="en-US" altLang="ko-KR" sz="1800" dirty="0" smtClean="0"/>
              <a:t>Linux</a:t>
            </a:r>
            <a:r>
              <a:rPr lang="ko-KR" altLang="en-US" sz="1800" dirty="0" smtClean="0"/>
              <a:t>에서 지속적인 백업이 필요함</a:t>
            </a:r>
            <a:endParaRPr lang="en-US" altLang="ko-KR" sz="1800" dirty="0" smtClean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altLang="ko-KR" sz="1800" dirty="0" smtClean="0"/>
              <a:t>CPU, RAM, GPU</a:t>
            </a:r>
            <a:r>
              <a:rPr lang="ko-KR" altLang="en-US" sz="1800" dirty="0" smtClean="0"/>
              <a:t>를 윈도우와 </a:t>
            </a:r>
            <a:r>
              <a:rPr lang="en-US" altLang="ko-KR" sz="1800" dirty="0" smtClean="0"/>
              <a:t>Linux </a:t>
            </a:r>
            <a:r>
              <a:rPr lang="ko-KR" altLang="en-US" sz="1800" dirty="0" smtClean="0"/>
              <a:t>모두 공유하는 상황이기에 고성능 하드웨어 환경이 요구됨</a:t>
            </a:r>
            <a:endParaRPr lang="en-US" altLang="ko-KR" sz="1800" dirty="0" smtClean="0"/>
          </a:p>
          <a:p>
            <a:pPr marL="411480" lvl="1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</a:t>
            </a:r>
            <a:r>
              <a:rPr lang="en-US" altLang="ko-KR" sz="1800" b="1" dirty="0" smtClean="0"/>
              <a:t>(</a:t>
            </a:r>
            <a:r>
              <a:rPr lang="en-US" altLang="ko-KR" sz="1800" b="1" dirty="0" smtClean="0">
                <a:ea typeface="맑은 고딕" panose="020B0503020000020004" pitchFamily="50" charset="-127"/>
              </a:rPr>
              <a:t>※ </a:t>
            </a:r>
            <a:r>
              <a:rPr lang="ko-KR" altLang="en-US" sz="1800" b="1" dirty="0" smtClean="0"/>
              <a:t>특히 </a:t>
            </a:r>
            <a:r>
              <a:rPr lang="en-US" altLang="ko-KR" sz="1800" b="1" dirty="0" smtClean="0"/>
              <a:t>RAM </a:t>
            </a:r>
            <a:r>
              <a:rPr lang="ko-KR" altLang="en-US" sz="1800" b="1" dirty="0" smtClean="0"/>
              <a:t>같은 경우는 </a:t>
            </a:r>
            <a:r>
              <a:rPr lang="en-US" altLang="ko-KR" sz="1800" b="1" dirty="0" smtClean="0"/>
              <a:t>WSL</a:t>
            </a:r>
            <a:r>
              <a:rPr lang="ko-KR" altLang="en-US" sz="1800" b="1" dirty="0" smtClean="0"/>
              <a:t>를 위한 별도의 영역을 미리 잡고 시작함</a:t>
            </a:r>
            <a:r>
              <a:rPr lang="en-US" altLang="ko-KR" sz="1800" b="1" dirty="0" smtClean="0"/>
              <a:t>)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288149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교육 프레젠테이션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225324_TF03460604" id="{DA5E4C40-5A47-42F1-801D-BABF1BF9987A}" vid="{8DF00170-5B8B-46C1-BA83-DC8E6D007D2A}"/>
    </a:ext>
  </a:extLst>
</a:theme>
</file>

<file path=ppt/theme/theme2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교육 프레젠테이션</Template>
  <TotalTime>2533</TotalTime>
  <Words>3491</Words>
  <Application>Microsoft Office PowerPoint</Application>
  <PresentationFormat>와이드스크린</PresentationFormat>
  <Paragraphs>538</Paragraphs>
  <Slides>48</Slides>
  <Notes>44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5" baseType="lpstr">
      <vt:lpstr>맑은 고딕</vt:lpstr>
      <vt:lpstr>Arial</vt:lpstr>
      <vt:lpstr>Calibri</vt:lpstr>
      <vt:lpstr>Georgia</vt:lpstr>
      <vt:lpstr>Wingdings</vt:lpstr>
      <vt:lpstr>Wingdings 2</vt:lpstr>
      <vt:lpstr>교육 프레젠테이션</vt:lpstr>
      <vt:lpstr>WSL Setup for Deep Learning</vt:lpstr>
      <vt:lpstr>목     차</vt:lpstr>
      <vt:lpstr>0. 참고자료</vt:lpstr>
      <vt:lpstr>0. 참고자료</vt:lpstr>
      <vt:lpstr>0. 참고자료</vt:lpstr>
      <vt:lpstr>WSL (Windows Subsystem for Linux) 소개</vt:lpstr>
      <vt:lpstr>WSL (Windows Subsystem for Linux) 소개</vt:lpstr>
      <vt:lpstr>WSL (Windows Subsystem for Linux) 소개</vt:lpstr>
      <vt:lpstr>WSL (Windows Subsystem for Linux) 소개</vt:lpstr>
      <vt:lpstr>WSL (Windows Subsystem for Linux) 소개</vt:lpstr>
      <vt:lpstr>가상화 (Virtualization) 란?</vt:lpstr>
      <vt:lpstr>가상화 (Virtualization) 란?</vt:lpstr>
      <vt:lpstr>가상화 (Virtualization) 란?</vt:lpstr>
      <vt:lpstr>가상화 (Virtualization) 란?</vt:lpstr>
      <vt:lpstr>가상화 (Virtualization) 란?</vt:lpstr>
      <vt:lpstr>가상화 (Virtualization) 란?</vt:lpstr>
      <vt:lpstr>WSL 2를 이용한 PyTorch Setup Guideline</vt:lpstr>
      <vt:lpstr>1. WSL 설치 및 활성화</vt:lpstr>
      <vt:lpstr>1. WSL 설치 및 활성화</vt:lpstr>
      <vt:lpstr>1. WSL 설치 및 활성화</vt:lpstr>
      <vt:lpstr>1. WSL 설치 및 활성화</vt:lpstr>
      <vt:lpstr>2. Nvidia GPU Driver 설치</vt:lpstr>
      <vt:lpstr>3. Ubuntu 설치</vt:lpstr>
      <vt:lpstr>4. WSL 1 → 2 업그레이드 : 가상화 기능 활성화</vt:lpstr>
      <vt:lpstr>4. WSL 1 → 2 업그레이드 : Linux Kernel 설치</vt:lpstr>
      <vt:lpstr>4. WSL 1 → 2 업그레이드</vt:lpstr>
      <vt:lpstr>5. MobaXterm Setup</vt:lpstr>
      <vt:lpstr>5. MobaXterm Setup</vt:lpstr>
      <vt:lpstr>5. MobaXterm Setup</vt:lpstr>
      <vt:lpstr>5. MobaXterm Setup</vt:lpstr>
      <vt:lpstr>5. MobaXterm Setup</vt:lpstr>
      <vt:lpstr>5. MobaXterm Setup</vt:lpstr>
      <vt:lpstr>Anaconda 및 PyTorch 설치</vt:lpstr>
      <vt:lpstr>Anaconda 및 PyTorch 설치</vt:lpstr>
      <vt:lpstr>Anaconda 및 PyTorch 설치</vt:lpstr>
      <vt:lpstr>Anaconda 및 PyTorch 설치</vt:lpstr>
      <vt:lpstr>VS Code 연동</vt:lpstr>
      <vt:lpstr>VS Code 연동</vt:lpstr>
      <vt:lpstr>VS Code 연동</vt:lpstr>
      <vt:lpstr>VS Code 연동</vt:lpstr>
      <vt:lpstr>VS Code 연동</vt:lpstr>
      <vt:lpstr>VS Code 연동</vt:lpstr>
      <vt:lpstr>VS Code 연동</vt:lpstr>
      <vt:lpstr>VS Code 연동</vt:lpstr>
      <vt:lpstr>VS Code 연동</vt:lpstr>
      <vt:lpstr>VS Code 연동</vt:lpstr>
      <vt:lpstr>File Directory 열기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WSL Setup for Deep Learning</dc:title>
  <dc:creator>Windows 사용자</dc:creator>
  <cp:lastModifiedBy>Windows 사용자</cp:lastModifiedBy>
  <cp:revision>77</cp:revision>
  <dcterms:created xsi:type="dcterms:W3CDTF">2022-04-28T15:42:56Z</dcterms:created>
  <dcterms:modified xsi:type="dcterms:W3CDTF">2022-04-30T23:01:25Z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